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7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9.xml" ContentType="application/vnd.openxmlformats-officedocument.presentationml.notesSlide+xml"/>
  <Override PartName="/ppt/media/image41.jpg" ContentType="image/jpg"/>
  <Override PartName="/ppt/media/image42.jpg" ContentType="image/jpg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0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2.xml" ContentType="application/vnd.openxmlformats-officedocument.presentationml.notesSlide+xml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3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3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5.xml" ContentType="application/vnd.openxmlformats-officedocument.presentationml.notesSlide+xml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36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37.xml" ContentType="application/vnd.openxmlformats-officedocument.presentationml.notesSlide+xml"/>
  <Override PartName="/ppt/media/image62.jpg" ContentType="image/jpg"/>
  <Override PartName="/ppt/media/image64.jpg" ContentType="image/jpg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3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39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4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4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4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43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4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4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46.xml" ContentType="application/vnd.openxmlformats-officedocument.presentationml.notesSlide+xml"/>
  <Override PartName="/ppt/media/image89.jpg" ContentType="image/jpg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4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48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49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50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51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52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53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56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57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58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59.xml" ContentType="application/vnd.openxmlformats-officedocument.presentationml.notesSlide+xml"/>
  <Override PartName="/ppt/media/image106.jpg" ContentType="image/png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60.xml" ContentType="application/vnd.openxmlformats-officedocument.presentationml.notesSlide+xml"/>
  <Override PartName="/ppt/media/image107.jpg" ContentType="image/png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6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6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63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6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65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66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67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68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72"/>
  </p:notesMasterIdLst>
  <p:sldIdLst>
    <p:sldId id="2854" r:id="rId2"/>
    <p:sldId id="2746" r:id="rId3"/>
    <p:sldId id="2851" r:id="rId4"/>
    <p:sldId id="2853" r:id="rId5"/>
    <p:sldId id="2855" r:id="rId6"/>
    <p:sldId id="2856" r:id="rId7"/>
    <p:sldId id="2745" r:id="rId8"/>
    <p:sldId id="2783" r:id="rId9"/>
    <p:sldId id="2785" r:id="rId10"/>
    <p:sldId id="2781" r:id="rId11"/>
    <p:sldId id="2788" r:id="rId12"/>
    <p:sldId id="2784" r:id="rId13"/>
    <p:sldId id="2752" r:id="rId14"/>
    <p:sldId id="2782" r:id="rId15"/>
    <p:sldId id="2789" r:id="rId16"/>
    <p:sldId id="2791" r:id="rId17"/>
    <p:sldId id="2790" r:id="rId18"/>
    <p:sldId id="2792" r:id="rId19"/>
    <p:sldId id="2794" r:id="rId20"/>
    <p:sldId id="2793" r:id="rId21"/>
    <p:sldId id="2798" r:id="rId22"/>
    <p:sldId id="2799" r:id="rId23"/>
    <p:sldId id="2800" r:id="rId24"/>
    <p:sldId id="2843" r:id="rId25"/>
    <p:sldId id="2801" r:id="rId26"/>
    <p:sldId id="2802" r:id="rId27"/>
    <p:sldId id="2803" r:id="rId28"/>
    <p:sldId id="2804" r:id="rId29"/>
    <p:sldId id="2805" r:id="rId30"/>
    <p:sldId id="2808" r:id="rId31"/>
    <p:sldId id="2809" r:id="rId32"/>
    <p:sldId id="2810" r:id="rId33"/>
    <p:sldId id="2806" r:id="rId34"/>
    <p:sldId id="2807" r:id="rId35"/>
    <p:sldId id="2811" r:id="rId36"/>
    <p:sldId id="2812" r:id="rId37"/>
    <p:sldId id="2818" r:id="rId38"/>
    <p:sldId id="2813" r:id="rId39"/>
    <p:sldId id="2817" r:id="rId40"/>
    <p:sldId id="2816" r:id="rId41"/>
    <p:sldId id="2815" r:id="rId42"/>
    <p:sldId id="2819" r:id="rId43"/>
    <p:sldId id="2822" r:id="rId44"/>
    <p:sldId id="2814" r:id="rId45"/>
    <p:sldId id="2821" r:id="rId46"/>
    <p:sldId id="2820" r:id="rId47"/>
    <p:sldId id="2823" r:id="rId48"/>
    <p:sldId id="2844" r:id="rId49"/>
    <p:sldId id="2845" r:id="rId50"/>
    <p:sldId id="2846" r:id="rId51"/>
    <p:sldId id="2847" r:id="rId52"/>
    <p:sldId id="2848" r:id="rId53"/>
    <p:sldId id="2849" r:id="rId54"/>
    <p:sldId id="2850" r:id="rId55"/>
    <p:sldId id="2824" r:id="rId56"/>
    <p:sldId id="2829" r:id="rId57"/>
    <p:sldId id="2830" r:id="rId58"/>
    <p:sldId id="2836" r:id="rId59"/>
    <p:sldId id="2838" r:id="rId60"/>
    <p:sldId id="2837" r:id="rId61"/>
    <p:sldId id="2831" r:id="rId62"/>
    <p:sldId id="2839" r:id="rId63"/>
    <p:sldId id="2840" r:id="rId64"/>
    <p:sldId id="2832" r:id="rId65"/>
    <p:sldId id="2833" r:id="rId66"/>
    <p:sldId id="2834" r:id="rId67"/>
    <p:sldId id="2835" r:id="rId68"/>
    <p:sldId id="2842" r:id="rId69"/>
    <p:sldId id="2841" r:id="rId70"/>
    <p:sldId id="2787" r:id="rId71"/>
  </p:sldIdLst>
  <p:sldSz cx="12858750" cy="7232650"/>
  <p:notesSz cx="6858000" cy="9144000"/>
  <p:custDataLst>
    <p:tags r:id="rId7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12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232"/>
    <a:srgbClr val="BFBFBF"/>
    <a:srgbClr val="212E3C"/>
    <a:srgbClr val="FBBF09"/>
    <a:srgbClr val="03A9F0"/>
    <a:srgbClr val="FFFFFF"/>
    <a:srgbClr val="FABCA8"/>
    <a:srgbClr val="57562F"/>
    <a:srgbClr val="FBCDBE"/>
    <a:srgbClr val="6B6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3" autoAdjust="0"/>
    <p:restoredTop sz="82778" autoAdjust="0"/>
  </p:normalViewPr>
  <p:slideViewPr>
    <p:cSldViewPr>
      <p:cViewPr varScale="1">
        <p:scale>
          <a:sx n="95" d="100"/>
          <a:sy n="95" d="100"/>
        </p:scale>
        <p:origin x="864" y="78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2022/8/4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29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74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79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8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92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73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21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11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7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62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2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201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21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890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47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82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97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93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59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271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71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8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70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40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26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18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52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04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6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01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91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372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7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233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621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1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157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774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09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0693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68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75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805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1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171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1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873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18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120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2246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928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01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790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영상처리 </a:t>
            </a:r>
            <a:r>
              <a:rPr lang="en-US" altLang="ko-KR" dirty="0" smtClean="0"/>
              <a:t>&gt;</a:t>
            </a:r>
            <a:r>
              <a:rPr lang="en-US" altLang="ko-KR" baseline="0" dirty="0" smtClean="0"/>
              <a:t> yolo</a:t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이미지처리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&gt; CNN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40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55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390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166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8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871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107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628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203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4842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1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611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3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8810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97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92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34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039" y="6703596"/>
            <a:ext cx="2893219" cy="386187"/>
          </a:xfrm>
          <a:prstGeom prst="rect">
            <a:avLst/>
          </a:prstGeom>
        </p:spPr>
        <p:txBody>
          <a:bodyPr/>
          <a:lstStyle/>
          <a:p>
            <a:fld id="{E3AD87B8-9A4B-45E2-BBE5-FB86ADE287A3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461" y="6703596"/>
            <a:ext cx="4339828" cy="386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492" y="6703596"/>
            <a:ext cx="2893219" cy="386187"/>
          </a:xfrm>
          <a:prstGeom prst="rect">
            <a:avLst/>
          </a:prstGeom>
        </p:spPr>
        <p:txBody>
          <a:bodyPr/>
          <a:lstStyle/>
          <a:p>
            <a:fld id="{37AAA611-6692-4583-86AB-5AB9B972BD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1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</p:sldLayoutIdLst>
  <p:timing>
    <p:tnLst>
      <p:par>
        <p:cTn id="1" dur="indefinite" restart="never" nodeType="tmRoot"/>
      </p:par>
    </p:tnLst>
  </p:timing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45.jpg"/><Relationship Id="rId11" Type="http://schemas.openxmlformats.org/officeDocument/2006/relationships/image" Target="../media/image50.png"/><Relationship Id="rId5" Type="http://schemas.openxmlformats.org/officeDocument/2006/relationships/image" Target="../media/image44.jp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48.jpg"/><Relationship Id="rId1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44.jp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image" Target="../media/image44.jp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7.jp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56.jpg"/><Relationship Id="rId5" Type="http://schemas.openxmlformats.org/officeDocument/2006/relationships/image" Target="../media/image44.jpg"/><Relationship Id="rId10" Type="http://schemas.openxmlformats.org/officeDocument/2006/relationships/image" Target="../media/image60.jpg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59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jp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57.jpg"/><Relationship Id="rId5" Type="http://schemas.openxmlformats.org/officeDocument/2006/relationships/image" Target="../media/image44.jpg"/><Relationship Id="rId10" Type="http://schemas.openxmlformats.org/officeDocument/2006/relationships/image" Target="../media/image61.png"/><Relationship Id="rId4" Type="http://schemas.openxmlformats.org/officeDocument/2006/relationships/notesSlide" Target="../notesSlides/notesSlide36.xml"/><Relationship Id="rId9" Type="http://schemas.openxmlformats.org/officeDocument/2006/relationships/image" Target="../media/image60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62.jpg"/><Relationship Id="rId5" Type="http://schemas.openxmlformats.org/officeDocument/2006/relationships/image" Target="../media/image44.jp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44.jp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65.png"/><Relationship Id="rId5" Type="http://schemas.openxmlformats.org/officeDocument/2006/relationships/image" Target="../media/image44.jp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7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66.png"/><Relationship Id="rId5" Type="http://schemas.openxmlformats.org/officeDocument/2006/relationships/image" Target="../media/image44.jp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69.png"/><Relationship Id="rId5" Type="http://schemas.openxmlformats.org/officeDocument/2006/relationships/image" Target="../media/image44.jp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tags" Target="../tags/tag77.xml"/><Relationship Id="rId16" Type="http://schemas.openxmlformats.org/officeDocument/2006/relationships/image" Target="../media/image80.png"/><Relationship Id="rId1" Type="http://schemas.openxmlformats.org/officeDocument/2006/relationships/tags" Target="../tags/tag7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44.jp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1.png"/><Relationship Id="rId5" Type="http://schemas.openxmlformats.org/officeDocument/2006/relationships/image" Target="../media/image44.jp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5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9.png"/><Relationship Id="rId12" Type="http://schemas.openxmlformats.org/officeDocument/2006/relationships/image" Target="../media/image53.png"/><Relationship Id="rId17" Type="http://schemas.openxmlformats.org/officeDocument/2006/relationships/image" Target="../media/image86.png"/><Relationship Id="rId2" Type="http://schemas.openxmlformats.org/officeDocument/2006/relationships/tags" Target="../tags/tag81.xml"/><Relationship Id="rId16" Type="http://schemas.openxmlformats.org/officeDocument/2006/relationships/image" Target="../media/image85.png"/><Relationship Id="rId1" Type="http://schemas.openxmlformats.org/officeDocument/2006/relationships/tags" Target="../tags/tag80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44.jpg"/><Relationship Id="rId15" Type="http://schemas.openxmlformats.org/officeDocument/2006/relationships/image" Target="../media/image84.png"/><Relationship Id="rId10" Type="http://schemas.openxmlformats.org/officeDocument/2006/relationships/image" Target="../media/image71.png"/><Relationship Id="rId4" Type="http://schemas.openxmlformats.org/officeDocument/2006/relationships/notesSlide" Target="../notesSlides/notesSlide44.xml"/><Relationship Id="rId9" Type="http://schemas.openxmlformats.org/officeDocument/2006/relationships/image" Target="../media/image82.png"/><Relationship Id="rId1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90.png"/><Relationship Id="rId5" Type="http://schemas.openxmlformats.org/officeDocument/2006/relationships/image" Target="../media/image89.jp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102.jp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06.jpg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08.png"/><Relationship Id="rId5" Type="http://schemas.openxmlformats.org/officeDocument/2006/relationships/image" Target="../media/image107.jp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-421541" y="1968360"/>
            <a:ext cx="13701831" cy="14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800" b="1" cap="all" dirty="0" err="1" smtClean="0">
                <a:latin typeface="맑은 고딕 (제목)"/>
                <a:cs typeface="Arial" panose="020B0604020202020204" pitchFamily="34" charset="0"/>
              </a:rPr>
              <a:t>cnn</a:t>
            </a:r>
            <a:endParaRPr lang="en-US" altLang="zh-CN" sz="4800" b="1" cap="all" dirty="0" smtClean="0">
              <a:latin typeface="맑은 고딕 (제목)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3600" cap="all" dirty="0" smtClean="0">
                <a:latin typeface="맑은 고딕 (제목)"/>
                <a:cs typeface="Arial" panose="020B0604020202020204" pitchFamily="34" charset="0"/>
              </a:rPr>
              <a:t>( </a:t>
            </a:r>
            <a:r>
              <a:rPr lang="en-US" altLang="zh-CN" sz="3600" cap="all" dirty="0" smtClean="0">
                <a:latin typeface="맑은 고딕 (제목)"/>
                <a:cs typeface="Arial" panose="020B0604020202020204" pitchFamily="34" charset="0"/>
              </a:rPr>
              <a:t>convolution neural network </a:t>
            </a:r>
            <a:r>
              <a:rPr lang="en-US" altLang="zh-CN" sz="3600" cap="all" dirty="0" smtClean="0">
                <a:latin typeface="맑은 고딕 (제목)"/>
                <a:cs typeface="Arial" panose="020B0604020202020204" pitchFamily="34" charset="0"/>
              </a:rPr>
              <a:t>)</a:t>
            </a:r>
            <a:endParaRPr lang="zh-CN" altLang="en-US" sz="3600" cap="all" dirty="0">
              <a:latin typeface="맑은 고딕 (제목)"/>
              <a:cs typeface="Arial" panose="020B0604020202020204" pitchFamily="34" charset="0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54" y="5397910"/>
            <a:ext cx="12858044" cy="1834739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354" y="5128493"/>
            <a:ext cx="12858044" cy="593017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22BB3-DF81-430C-9094-7A9128CD1735}"/>
              </a:ext>
            </a:extLst>
          </p:cNvPr>
          <p:cNvSpPr txBox="1"/>
          <p:nvPr/>
        </p:nvSpPr>
        <p:spPr>
          <a:xfrm>
            <a:off x="10821863" y="426483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1831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Layer – level 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204" y="1960141"/>
            <a:ext cx="6300701" cy="30243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8" y="1960141"/>
            <a:ext cx="5486400" cy="2943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5979" y="5605104"/>
            <a:ext cx="83529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높은 </a:t>
            </a:r>
            <a:r>
              <a:rPr lang="ko-KR" altLang="en-US" sz="2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추상화 특징은 </a:t>
            </a:r>
            <a:r>
              <a:rPr lang="en-US" altLang="ko-KR" sz="2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high layer</a:t>
            </a:r>
            <a:r>
              <a:rPr lang="ko-KR" altLang="en-US" sz="2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파악할 수 </a:t>
            </a:r>
            <a:r>
              <a:rPr lang="ko-KR" altLang="en-US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</a:t>
            </a:r>
            <a:r>
              <a:rPr lang="ko-KR" altLang="en-US" sz="2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396927" y="5476916"/>
            <a:ext cx="1152128" cy="67187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92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2910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Degradation Problem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83" y="3224342"/>
            <a:ext cx="5989661" cy="20882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3" y="3256285"/>
            <a:ext cx="5603123" cy="21602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4995" y="1683625"/>
            <a:ext cx="107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정확도가 어느 순간부터 정체 되고 레이어가 더 깊어질수록 성능이 저하됨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28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202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Residual Block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5799" y="1932207"/>
            <a:ext cx="534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방법론적으로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신박한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개념의 도입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35" y="2398856"/>
            <a:ext cx="3168352" cy="37444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74" y="2005786"/>
            <a:ext cx="5321012" cy="39998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6807" y="6189089"/>
            <a:ext cx="36724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네트워크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45576" y="6189089"/>
            <a:ext cx="36724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ResNet</a:t>
            </a:r>
            <a:r>
              <a:rPr lang="ko-KR" altLang="en-US" sz="2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구조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5428740" y="3331403"/>
            <a:ext cx="1365409" cy="165618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202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Residual Block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16807" y="1455307"/>
            <a:ext cx="11305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잔여 블록을 이용해 네트워크 최적화 난이도를 낮춘다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실제로 내재한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mapping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H(x)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곧바로 학습하는 것은 어려우므로 대신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F(x) = H(x) –x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학습한다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2"/>
          <a:stretch/>
        </p:blipFill>
        <p:spPr>
          <a:xfrm>
            <a:off x="2116533" y="2932635"/>
            <a:ext cx="904286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99" y="2104157"/>
            <a:ext cx="9951142" cy="3168352"/>
          </a:xfrm>
          <a:prstGeom prst="rect">
            <a:avLst/>
          </a:prstGeom>
        </p:spPr>
      </p:pic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Residual learning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68405" y="5640873"/>
            <a:ext cx="36724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</a:t>
            </a:r>
            <a:r>
              <a:rPr lang="en-US" altLang="ko-KR" sz="2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05439" y="5640873"/>
            <a:ext cx="36724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잔여학습을</a:t>
            </a:r>
            <a:r>
              <a:rPr lang="ko-KR" altLang="en-US" sz="2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적용한 </a:t>
            </a:r>
            <a:r>
              <a:rPr lang="en-US" altLang="ko-KR" sz="2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3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Residual Representations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74" y="1960141"/>
            <a:ext cx="4330609" cy="42267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1543" y="3544317"/>
            <a:ext cx="46085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Original vector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아닌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residual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인코딩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하는 것이 훨씬 효과적이다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285359" y="3245445"/>
            <a:ext cx="1365409" cy="165618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517607" y="2824237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핵심내용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46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Residual Representations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74" y="1960141"/>
            <a:ext cx="4330609" cy="4226793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285359" y="3245445"/>
            <a:ext cx="1365409" cy="165618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40" y="2464197"/>
            <a:ext cx="4254209" cy="27712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66237" y="5416525"/>
            <a:ext cx="46085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residual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방식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99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Shortcut Connections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16" y="2867376"/>
            <a:ext cx="4884736" cy="2412321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285359" y="3245445"/>
            <a:ext cx="1365409" cy="165618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44" y="1239436"/>
            <a:ext cx="4010744" cy="4812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46616" y="6214129"/>
            <a:ext cx="410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지름길 제공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Plain network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73" y="2824237"/>
            <a:ext cx="11371830" cy="32403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6807" y="1455307"/>
            <a:ext cx="11305256" cy="76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Plain baseline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VGC nets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형태를 따랐다</a:t>
            </a:r>
          </a:p>
        </p:txBody>
      </p:sp>
    </p:spTree>
    <p:extLst>
      <p:ext uri="{BB962C8B-B14F-4D97-AF65-F5344CB8AC3E}">
        <p14:creationId xmlns:p14="http://schemas.microsoft.com/office/powerpoint/2010/main" val="212517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Plain network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6807" y="1455307"/>
            <a:ext cx="1130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Plain baseline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VGC nets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형태를 따랐다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Plain network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short connections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79618" y="-632805"/>
            <a:ext cx="4111472" cy="108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218055" y="1152773"/>
            <a:ext cx="2565126" cy="5618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 Introduction</a:t>
            </a:r>
            <a:endParaRPr lang="en-US" altLang="zh-CN" sz="2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21461" y="1170904"/>
            <a:ext cx="555041" cy="5286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21463" y="2105273"/>
            <a:ext cx="1883849" cy="5618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 </a:t>
            </a:r>
            <a:r>
              <a:rPr lang="en-US" altLang="zh-CN" sz="2800" dirty="0" err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ResNet</a:t>
            </a:r>
            <a:endParaRPr lang="en-US" altLang="zh-CN" sz="2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21461" y="2123404"/>
            <a:ext cx="555041" cy="5286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21463" y="3057773"/>
            <a:ext cx="1242649" cy="5618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 VIT</a:t>
            </a:r>
            <a:endParaRPr lang="en-US" altLang="zh-CN" sz="2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21461" y="3075904"/>
            <a:ext cx="555041" cy="5286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221463" y="4048373"/>
            <a:ext cx="1675395" cy="5618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 YOLO</a:t>
            </a:r>
            <a:endParaRPr lang="en-US" altLang="zh-CN" sz="2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221461" y="4066504"/>
            <a:ext cx="555041" cy="5286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48"/>
          <p:cNvSpPr txBox="1"/>
          <p:nvPr/>
        </p:nvSpPr>
        <p:spPr>
          <a:xfrm>
            <a:off x="1964879" y="2490519"/>
            <a:ext cx="3346876" cy="83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INDEX</a:t>
            </a: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354" y="5397910"/>
            <a:ext cx="12858044" cy="1834739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354" y="5128493"/>
            <a:ext cx="12858044" cy="593017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2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Experiments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9" y="2752229"/>
            <a:ext cx="7297478" cy="32521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6807" y="1455307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클래스를 가지는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ImageNet dataset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모델을 평가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23" y="4120381"/>
            <a:ext cx="3571875" cy="10763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3591" y="3328293"/>
            <a:ext cx="4557166" cy="73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plain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b="1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degradation problem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75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Test - output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67" y="2479469"/>
            <a:ext cx="7833696" cy="3733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8979" y="556054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ImageNet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사진을 데이터로 사용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5" y="2770973"/>
            <a:ext cx="3424540" cy="22830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6807" y="1455307"/>
            <a:ext cx="11305256" cy="76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ImageNet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의하여 미리 훈련된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ResNet50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사용하여 테스트 진행</a:t>
            </a:r>
          </a:p>
        </p:txBody>
      </p:sp>
    </p:spTree>
    <p:extLst>
      <p:ext uri="{BB962C8B-B14F-4D97-AF65-F5344CB8AC3E}">
        <p14:creationId xmlns:p14="http://schemas.microsoft.com/office/powerpoint/2010/main" val="37527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Test - output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76" y="3093076"/>
            <a:ext cx="9906000" cy="371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16807" y="1455307"/>
            <a:ext cx="1130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높은 확률을 가지는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결과값이 출력되도록 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큰 확률인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0.993485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macaw(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금강앵무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분류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07" y="3688333"/>
            <a:ext cx="7272808" cy="3036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4" y="4192389"/>
            <a:ext cx="3424540" cy="22830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53111" y="4984477"/>
            <a:ext cx="720080" cy="22185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053111" y="5632549"/>
            <a:ext cx="720080" cy="22185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6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Test - output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6844" y="1456085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ClOZET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ResNet50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91" y="2356412"/>
            <a:ext cx="10058400" cy="378606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05305" y="2657523"/>
            <a:ext cx="5168085" cy="310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468935" y="2968253"/>
            <a:ext cx="2088232" cy="3432018"/>
          </a:xfrm>
          <a:prstGeom prst="straightConnector1">
            <a:avLst/>
          </a:prstGeom>
          <a:ln w="38100">
            <a:solidFill>
              <a:srgbClr val="EF4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01183" y="640027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훈련된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ResNet50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가지고 와서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잔차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학습을 실행한다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3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3" y="2379415"/>
            <a:ext cx="6408409" cy="4671644"/>
          </a:xfrm>
          <a:prstGeom prst="rect">
            <a:avLst/>
          </a:prstGeom>
        </p:spPr>
      </p:pic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Test - output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6844" y="1456085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ClOZET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ResNet50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3424" y="6928692"/>
            <a:ext cx="2686762" cy="1615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333031" y="5344517"/>
            <a:ext cx="4320480" cy="1584176"/>
          </a:xfrm>
          <a:prstGeom prst="straightConnector1">
            <a:avLst/>
          </a:prstGeom>
          <a:ln w="38100">
            <a:solidFill>
              <a:srgbClr val="EF4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69535" y="4219158"/>
            <a:ext cx="42676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지정해준 클래스에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결과값을 출력한다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44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-421541" y="1968360"/>
            <a:ext cx="13701831" cy="14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800" b="1" cap="all" dirty="0" smtClean="0">
                <a:latin typeface="맑은 고딕 (제목)"/>
                <a:cs typeface="Arial" panose="020B0604020202020204" pitchFamily="34" charset="0"/>
              </a:rPr>
              <a:t>Vision transformer</a:t>
            </a:r>
          </a:p>
          <a:p>
            <a:pPr algn="ctr">
              <a:buNone/>
            </a:pPr>
            <a:r>
              <a:rPr lang="en-US" altLang="zh-CN" sz="3600" cap="all" dirty="0" smtClean="0">
                <a:latin typeface="맑은 고딕 (제목)"/>
                <a:cs typeface="Arial" panose="020B0604020202020204" pitchFamily="34" charset="0"/>
              </a:rPr>
              <a:t>( transformer in computer vision )</a:t>
            </a:r>
            <a:endParaRPr lang="zh-CN" altLang="en-US" sz="3600" cap="all" dirty="0">
              <a:latin typeface="맑은 고딕 (제목)"/>
              <a:cs typeface="Arial" panose="020B0604020202020204" pitchFamily="34" charset="0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54" y="5397910"/>
            <a:ext cx="12858044" cy="1834739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354" y="5128493"/>
            <a:ext cx="12858044" cy="593017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22BB3-DF81-430C-9094-7A9128CD1735}"/>
              </a:ext>
            </a:extLst>
          </p:cNvPr>
          <p:cNvSpPr txBox="1"/>
          <p:nvPr/>
        </p:nvSpPr>
        <p:spPr>
          <a:xfrm>
            <a:off x="10821863" y="426483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05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3943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 Is All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ou Need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128191-6A2E-426E-92A7-B0CE08DEE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616" y="2032149"/>
            <a:ext cx="6475857" cy="38964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73" y="2032149"/>
            <a:ext cx="5074412" cy="33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2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3661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6BF98B-4E98-8B2C-DC22-57E9885B3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26" y="2428367"/>
            <a:ext cx="5680705" cy="3102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C73916-762B-9D84-234E-87BB080EE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971800"/>
            <a:ext cx="5257800" cy="15430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16526D-00A2-93D2-A63B-C4D836327C67}"/>
              </a:ext>
            </a:extLst>
          </p:cNvPr>
          <p:cNvSpPr/>
          <p:nvPr/>
        </p:nvSpPr>
        <p:spPr>
          <a:xfrm>
            <a:off x="6705600" y="3459296"/>
            <a:ext cx="4862111" cy="176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9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3245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Transformer VS CNN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object 6"/>
          <p:cNvGrpSpPr/>
          <p:nvPr/>
        </p:nvGrpSpPr>
        <p:grpSpPr>
          <a:xfrm>
            <a:off x="858011" y="3607308"/>
            <a:ext cx="4055110" cy="1649095"/>
            <a:chOff x="858011" y="3607308"/>
            <a:chExt cx="4055110" cy="1649095"/>
          </a:xfrm>
        </p:grpSpPr>
        <p:sp>
          <p:nvSpPr>
            <p:cNvPr id="8" name="object 7"/>
            <p:cNvSpPr/>
            <p:nvPr/>
          </p:nvSpPr>
          <p:spPr>
            <a:xfrm>
              <a:off x="866927" y="36256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324002" y="0"/>
                  </a:moveTo>
                  <a:lnTo>
                    <a:pt x="0" y="0"/>
                  </a:lnTo>
                  <a:lnTo>
                    <a:pt x="0" y="324002"/>
                  </a:lnTo>
                  <a:lnTo>
                    <a:pt x="324002" y="324002"/>
                  </a:lnTo>
                  <a:lnTo>
                    <a:pt x="3240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1190929" y="3619373"/>
              <a:ext cx="0" cy="1633220"/>
            </a:xfrm>
            <a:custGeom>
              <a:avLst/>
              <a:gdLst/>
              <a:ahLst/>
              <a:cxnLst/>
              <a:rect l="l" t="t" r="r" b="b"/>
              <a:pathLst>
                <a:path h="1633220">
                  <a:moveTo>
                    <a:pt x="0" y="0"/>
                  </a:moveTo>
                  <a:lnTo>
                    <a:pt x="0" y="163271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2162936" y="49217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2" y="0"/>
                  </a:moveTo>
                  <a:lnTo>
                    <a:pt x="0" y="0"/>
                  </a:lnTo>
                  <a:lnTo>
                    <a:pt x="0" y="324002"/>
                  </a:lnTo>
                  <a:lnTo>
                    <a:pt x="324002" y="324002"/>
                  </a:lnTo>
                  <a:lnTo>
                    <a:pt x="3240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/>
            <p:cNvSpPr/>
            <p:nvPr/>
          </p:nvSpPr>
          <p:spPr>
            <a:xfrm>
              <a:off x="860577" y="3619373"/>
              <a:ext cx="1633220" cy="1633220"/>
            </a:xfrm>
            <a:custGeom>
              <a:avLst/>
              <a:gdLst/>
              <a:ahLst/>
              <a:cxnLst/>
              <a:rect l="l" t="t" r="r" b="b"/>
              <a:pathLst>
                <a:path w="1633220" h="1633220">
                  <a:moveTo>
                    <a:pt x="1302359" y="0"/>
                  </a:moveTo>
                  <a:lnTo>
                    <a:pt x="1302359" y="1632712"/>
                  </a:lnTo>
                </a:path>
                <a:path w="1633220" h="1633220">
                  <a:moveTo>
                    <a:pt x="654405" y="0"/>
                  </a:moveTo>
                  <a:lnTo>
                    <a:pt x="654405" y="1632712"/>
                  </a:lnTo>
                </a:path>
                <a:path w="1633220" h="1633220">
                  <a:moveTo>
                    <a:pt x="978382" y="0"/>
                  </a:moveTo>
                  <a:lnTo>
                    <a:pt x="978382" y="1632712"/>
                  </a:lnTo>
                </a:path>
                <a:path w="1633220" h="1633220">
                  <a:moveTo>
                    <a:pt x="0" y="330326"/>
                  </a:moveTo>
                  <a:lnTo>
                    <a:pt x="1632686" y="330326"/>
                  </a:lnTo>
                </a:path>
                <a:path w="1633220" h="1633220">
                  <a:moveTo>
                    <a:pt x="0" y="654303"/>
                  </a:moveTo>
                  <a:lnTo>
                    <a:pt x="1632686" y="654303"/>
                  </a:lnTo>
                </a:path>
                <a:path w="1633220" h="1633220">
                  <a:moveTo>
                    <a:pt x="0" y="978281"/>
                  </a:moveTo>
                  <a:lnTo>
                    <a:pt x="1632686" y="978281"/>
                  </a:lnTo>
                </a:path>
                <a:path w="1633220" h="1633220">
                  <a:moveTo>
                    <a:pt x="0" y="1302384"/>
                  </a:moveTo>
                  <a:lnTo>
                    <a:pt x="1632686" y="1302384"/>
                  </a:lnTo>
                </a:path>
                <a:path w="1633220" h="1633220">
                  <a:moveTo>
                    <a:pt x="6350" y="0"/>
                  </a:moveTo>
                  <a:lnTo>
                    <a:pt x="6350" y="1632712"/>
                  </a:lnTo>
                </a:path>
                <a:path w="1633220" h="1633220">
                  <a:moveTo>
                    <a:pt x="1626336" y="0"/>
                  </a:moveTo>
                  <a:lnTo>
                    <a:pt x="1626336" y="1632712"/>
                  </a:lnTo>
                </a:path>
                <a:path w="1633220" h="1633220">
                  <a:moveTo>
                    <a:pt x="0" y="6350"/>
                  </a:moveTo>
                  <a:lnTo>
                    <a:pt x="1632686" y="6350"/>
                  </a:lnTo>
                </a:path>
                <a:path w="1633220" h="1633220">
                  <a:moveTo>
                    <a:pt x="0" y="1626362"/>
                  </a:moveTo>
                  <a:lnTo>
                    <a:pt x="1632686" y="16263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/>
            <p:cNvSpPr/>
            <p:nvPr/>
          </p:nvSpPr>
          <p:spPr>
            <a:xfrm>
              <a:off x="877061" y="3626358"/>
              <a:ext cx="952500" cy="963294"/>
            </a:xfrm>
            <a:custGeom>
              <a:avLst/>
              <a:gdLst/>
              <a:ahLst/>
              <a:cxnLst/>
              <a:rect l="l" t="t" r="r" b="b"/>
              <a:pathLst>
                <a:path w="952500" h="963295">
                  <a:moveTo>
                    <a:pt x="0" y="963168"/>
                  </a:moveTo>
                  <a:lnTo>
                    <a:pt x="952500" y="963168"/>
                  </a:lnTo>
                  <a:lnTo>
                    <a:pt x="952500" y="0"/>
                  </a:lnTo>
                  <a:lnTo>
                    <a:pt x="0" y="0"/>
                  </a:lnTo>
                  <a:lnTo>
                    <a:pt x="0" y="963168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/>
            <p:cNvSpPr/>
            <p:nvPr/>
          </p:nvSpPr>
          <p:spPr>
            <a:xfrm>
              <a:off x="3045967" y="394967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2" y="0"/>
                  </a:moveTo>
                  <a:lnTo>
                    <a:pt x="0" y="0"/>
                  </a:lnTo>
                  <a:lnTo>
                    <a:pt x="0" y="324002"/>
                  </a:lnTo>
                  <a:lnTo>
                    <a:pt x="324002" y="324002"/>
                  </a:lnTo>
                  <a:lnTo>
                    <a:pt x="3240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/>
            <p:cNvSpPr/>
            <p:nvPr/>
          </p:nvSpPr>
          <p:spPr>
            <a:xfrm>
              <a:off x="3369944" y="3943350"/>
              <a:ext cx="0" cy="984885"/>
            </a:xfrm>
            <a:custGeom>
              <a:avLst/>
              <a:gdLst/>
              <a:ahLst/>
              <a:cxnLst/>
              <a:rect l="l" t="t" r="r" b="b"/>
              <a:pathLst>
                <a:path h="984885">
                  <a:moveTo>
                    <a:pt x="0" y="0"/>
                  </a:moveTo>
                  <a:lnTo>
                    <a:pt x="0" y="9847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/>
            <p:cNvSpPr/>
            <p:nvPr/>
          </p:nvSpPr>
          <p:spPr>
            <a:xfrm>
              <a:off x="3693922" y="4597755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2" y="0"/>
                  </a:moveTo>
                  <a:lnTo>
                    <a:pt x="0" y="0"/>
                  </a:lnTo>
                  <a:lnTo>
                    <a:pt x="0" y="324002"/>
                  </a:lnTo>
                  <a:lnTo>
                    <a:pt x="324002" y="324002"/>
                  </a:lnTo>
                  <a:lnTo>
                    <a:pt x="3240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3039617" y="3943350"/>
              <a:ext cx="984885" cy="984885"/>
            </a:xfrm>
            <a:custGeom>
              <a:avLst/>
              <a:gdLst/>
              <a:ahLst/>
              <a:cxnLst/>
              <a:rect l="l" t="t" r="r" b="b"/>
              <a:pathLst>
                <a:path w="984885" h="984885">
                  <a:moveTo>
                    <a:pt x="654304" y="0"/>
                  </a:moveTo>
                  <a:lnTo>
                    <a:pt x="654304" y="984757"/>
                  </a:lnTo>
                </a:path>
                <a:path w="984885" h="984885">
                  <a:moveTo>
                    <a:pt x="0" y="330326"/>
                  </a:moveTo>
                  <a:lnTo>
                    <a:pt x="984631" y="330326"/>
                  </a:lnTo>
                </a:path>
                <a:path w="984885" h="984885">
                  <a:moveTo>
                    <a:pt x="0" y="654304"/>
                  </a:moveTo>
                  <a:lnTo>
                    <a:pt x="984631" y="654304"/>
                  </a:lnTo>
                </a:path>
                <a:path w="984885" h="984885">
                  <a:moveTo>
                    <a:pt x="6350" y="0"/>
                  </a:moveTo>
                  <a:lnTo>
                    <a:pt x="6350" y="984757"/>
                  </a:lnTo>
                </a:path>
                <a:path w="984885" h="984885">
                  <a:moveTo>
                    <a:pt x="978281" y="0"/>
                  </a:moveTo>
                  <a:lnTo>
                    <a:pt x="978281" y="984757"/>
                  </a:lnTo>
                </a:path>
                <a:path w="984885" h="984885">
                  <a:moveTo>
                    <a:pt x="0" y="6350"/>
                  </a:moveTo>
                  <a:lnTo>
                    <a:pt x="984631" y="6350"/>
                  </a:lnTo>
                </a:path>
                <a:path w="984885" h="984885">
                  <a:moveTo>
                    <a:pt x="0" y="978407"/>
                  </a:moveTo>
                  <a:lnTo>
                    <a:pt x="984631" y="97840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/>
            <p:cNvSpPr/>
            <p:nvPr/>
          </p:nvSpPr>
          <p:spPr>
            <a:xfrm>
              <a:off x="867917" y="3626358"/>
              <a:ext cx="2498725" cy="972185"/>
            </a:xfrm>
            <a:custGeom>
              <a:avLst/>
              <a:gdLst/>
              <a:ahLst/>
              <a:cxnLst/>
              <a:rect l="l" t="t" r="r" b="b"/>
              <a:pathLst>
                <a:path w="2498725" h="972185">
                  <a:moveTo>
                    <a:pt x="0" y="0"/>
                  </a:moveTo>
                  <a:lnTo>
                    <a:pt x="2178939" y="323977"/>
                  </a:lnTo>
                </a:path>
                <a:path w="2498725" h="972185">
                  <a:moveTo>
                    <a:pt x="970788" y="0"/>
                  </a:moveTo>
                  <a:lnTo>
                    <a:pt x="2498090" y="323977"/>
                  </a:lnTo>
                </a:path>
                <a:path w="2498725" h="972185">
                  <a:moveTo>
                    <a:pt x="9143" y="962914"/>
                  </a:moveTo>
                  <a:lnTo>
                    <a:pt x="2178431" y="647700"/>
                  </a:lnTo>
                </a:path>
                <a:path w="2498725" h="972185">
                  <a:moveTo>
                    <a:pt x="961644" y="971677"/>
                  </a:moveTo>
                  <a:lnTo>
                    <a:pt x="2498597" y="64770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3053333" y="3955542"/>
              <a:ext cx="951230" cy="963294"/>
            </a:xfrm>
            <a:custGeom>
              <a:avLst/>
              <a:gdLst/>
              <a:ahLst/>
              <a:cxnLst/>
              <a:rect l="l" t="t" r="r" b="b"/>
              <a:pathLst>
                <a:path w="951229" h="963295">
                  <a:moveTo>
                    <a:pt x="0" y="963167"/>
                  </a:moveTo>
                  <a:lnTo>
                    <a:pt x="950975" y="963167"/>
                  </a:lnTo>
                  <a:lnTo>
                    <a:pt x="950975" y="0"/>
                  </a:lnTo>
                  <a:lnTo>
                    <a:pt x="0" y="0"/>
                  </a:lnTo>
                  <a:lnTo>
                    <a:pt x="0" y="963167"/>
                  </a:lnTo>
                  <a:close/>
                </a:path>
              </a:pathLst>
            </a:custGeom>
            <a:ln w="381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/>
            <p:cNvSpPr/>
            <p:nvPr/>
          </p:nvSpPr>
          <p:spPr>
            <a:xfrm>
              <a:off x="4578222" y="42648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324002" y="0"/>
                  </a:moveTo>
                  <a:lnTo>
                    <a:pt x="0" y="0"/>
                  </a:lnTo>
                  <a:lnTo>
                    <a:pt x="0" y="324002"/>
                  </a:lnTo>
                  <a:lnTo>
                    <a:pt x="324002" y="324002"/>
                  </a:lnTo>
                  <a:lnTo>
                    <a:pt x="3240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/>
            <p:cNvSpPr/>
            <p:nvPr/>
          </p:nvSpPr>
          <p:spPr>
            <a:xfrm>
              <a:off x="4578222" y="4258564"/>
              <a:ext cx="324485" cy="337185"/>
            </a:xfrm>
            <a:custGeom>
              <a:avLst/>
              <a:gdLst/>
              <a:ahLst/>
              <a:cxnLst/>
              <a:rect l="l" t="t" r="r" b="b"/>
              <a:pathLst>
                <a:path w="324485" h="337185">
                  <a:moveTo>
                    <a:pt x="0" y="0"/>
                  </a:moveTo>
                  <a:lnTo>
                    <a:pt x="0" y="336677"/>
                  </a:lnTo>
                </a:path>
                <a:path w="324485" h="337185">
                  <a:moveTo>
                    <a:pt x="323976" y="0"/>
                  </a:moveTo>
                  <a:lnTo>
                    <a:pt x="323976" y="33667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/>
            <p:cNvSpPr/>
            <p:nvPr/>
          </p:nvSpPr>
          <p:spPr>
            <a:xfrm>
              <a:off x="4571872" y="4258564"/>
              <a:ext cx="337185" cy="12700"/>
            </a:xfrm>
            <a:custGeom>
              <a:avLst/>
              <a:gdLst/>
              <a:ahLst/>
              <a:cxnLst/>
              <a:rect l="l" t="t" r="r" b="b"/>
              <a:pathLst>
                <a:path w="337185" h="12700">
                  <a:moveTo>
                    <a:pt x="0" y="12700"/>
                  </a:moveTo>
                  <a:lnTo>
                    <a:pt x="336676" y="12700"/>
                  </a:lnTo>
                  <a:lnTo>
                    <a:pt x="33667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/>
            <p:cNvSpPr/>
            <p:nvPr/>
          </p:nvSpPr>
          <p:spPr>
            <a:xfrm>
              <a:off x="4571872" y="4588891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5">
                  <a:moveTo>
                    <a:pt x="0" y="0"/>
                  </a:moveTo>
                  <a:lnTo>
                    <a:pt x="33667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/>
            <p:cNvSpPr/>
            <p:nvPr/>
          </p:nvSpPr>
          <p:spPr>
            <a:xfrm>
              <a:off x="3044189" y="3955542"/>
              <a:ext cx="1859280" cy="958215"/>
            </a:xfrm>
            <a:custGeom>
              <a:avLst/>
              <a:gdLst/>
              <a:ahLst/>
              <a:cxnLst/>
              <a:rect l="l" t="t" r="r" b="b"/>
              <a:pathLst>
                <a:path w="1859279" h="958214">
                  <a:moveTo>
                    <a:pt x="0" y="0"/>
                  </a:moveTo>
                  <a:lnTo>
                    <a:pt x="1534033" y="319658"/>
                  </a:lnTo>
                </a:path>
                <a:path w="1859279" h="958214">
                  <a:moveTo>
                    <a:pt x="970788" y="3047"/>
                  </a:moveTo>
                  <a:lnTo>
                    <a:pt x="1858899" y="318261"/>
                  </a:lnTo>
                </a:path>
                <a:path w="1859279" h="958214">
                  <a:moveTo>
                    <a:pt x="18287" y="953642"/>
                  </a:moveTo>
                  <a:lnTo>
                    <a:pt x="1528952" y="633983"/>
                  </a:lnTo>
                </a:path>
                <a:path w="1859279" h="958214">
                  <a:moveTo>
                    <a:pt x="970788" y="957960"/>
                  </a:moveTo>
                  <a:lnTo>
                    <a:pt x="1858899" y="633983"/>
                  </a:lnTo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/>
            <p:cNvSpPr/>
            <p:nvPr/>
          </p:nvSpPr>
          <p:spPr>
            <a:xfrm>
              <a:off x="1515617" y="4274058"/>
              <a:ext cx="952500" cy="963294"/>
            </a:xfrm>
            <a:custGeom>
              <a:avLst/>
              <a:gdLst/>
              <a:ahLst/>
              <a:cxnLst/>
              <a:rect l="l" t="t" r="r" b="b"/>
              <a:pathLst>
                <a:path w="952500" h="963295">
                  <a:moveTo>
                    <a:pt x="0" y="963168"/>
                  </a:moveTo>
                  <a:lnTo>
                    <a:pt x="952500" y="963168"/>
                  </a:lnTo>
                  <a:lnTo>
                    <a:pt x="952500" y="0"/>
                  </a:lnTo>
                  <a:lnTo>
                    <a:pt x="0" y="0"/>
                  </a:lnTo>
                  <a:lnTo>
                    <a:pt x="0" y="963168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/>
            <p:cNvSpPr/>
            <p:nvPr/>
          </p:nvSpPr>
          <p:spPr>
            <a:xfrm>
              <a:off x="1504949" y="4261866"/>
              <a:ext cx="2510790" cy="971550"/>
            </a:xfrm>
            <a:custGeom>
              <a:avLst/>
              <a:gdLst/>
              <a:ahLst/>
              <a:cxnLst/>
              <a:rect l="l" t="t" r="r" b="b"/>
              <a:pathLst>
                <a:path w="2510790" h="971550">
                  <a:moveTo>
                    <a:pt x="0" y="10667"/>
                  </a:moveTo>
                  <a:lnTo>
                    <a:pt x="2201291" y="355472"/>
                  </a:lnTo>
                </a:path>
                <a:path w="2510790" h="971550">
                  <a:moveTo>
                    <a:pt x="967739" y="0"/>
                  </a:moveTo>
                  <a:lnTo>
                    <a:pt x="2497454" y="356234"/>
                  </a:lnTo>
                </a:path>
                <a:path w="2510790" h="971550">
                  <a:moveTo>
                    <a:pt x="16763" y="971549"/>
                  </a:moveTo>
                  <a:lnTo>
                    <a:pt x="2201545" y="643127"/>
                  </a:lnTo>
                </a:path>
                <a:path w="2510790" h="971550">
                  <a:moveTo>
                    <a:pt x="963168" y="963167"/>
                  </a:moveTo>
                  <a:lnTo>
                    <a:pt x="2510409" y="652271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7" name="object 25"/>
          <p:cNvGraphicFramePr>
            <a:graphicFrameLocks noGrp="1"/>
          </p:cNvGraphicFramePr>
          <p:nvPr/>
        </p:nvGraphicFramePr>
        <p:xfrm>
          <a:off x="6053073" y="3619372"/>
          <a:ext cx="1619250" cy="1620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9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9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1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object 26"/>
          <p:cNvSpPr txBox="1"/>
          <p:nvPr/>
        </p:nvSpPr>
        <p:spPr>
          <a:xfrm>
            <a:off x="7899272" y="4094075"/>
            <a:ext cx="695325" cy="646331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330" marR="92075" indent="107950" algn="ctr">
              <a:lnSpc>
                <a:spcPct val="100000"/>
              </a:lnSpc>
              <a:spcBef>
                <a:spcPts val="1210"/>
              </a:spcBef>
            </a:pPr>
            <a:r>
              <a:rPr sz="1400" spc="-45" dirty="0">
                <a:solidFill>
                  <a:srgbClr val="FFFFFF"/>
                </a:solidFill>
                <a:cs typeface="Noto Sans CJK JP Black"/>
              </a:rPr>
              <a:t>1-d  </a:t>
            </a:r>
            <a:r>
              <a:rPr sz="1400" spc="-185" dirty="0">
                <a:solidFill>
                  <a:srgbClr val="FFFFFF"/>
                </a:solidFill>
                <a:cs typeface="Noto Sans CJK JP Black"/>
              </a:rPr>
              <a:t>v</a:t>
            </a:r>
            <a:r>
              <a:rPr sz="1400" spc="-85" dirty="0">
                <a:solidFill>
                  <a:srgbClr val="FFFFFF"/>
                </a:solidFill>
                <a:cs typeface="Noto Sans CJK JP Black"/>
              </a:rPr>
              <a:t>e</a:t>
            </a:r>
            <a:r>
              <a:rPr sz="1400" spc="-125" dirty="0">
                <a:solidFill>
                  <a:srgbClr val="FFFFFF"/>
                </a:solidFill>
                <a:cs typeface="Noto Sans CJK JP Black"/>
              </a:rPr>
              <a:t>c</a:t>
            </a:r>
            <a:r>
              <a:rPr sz="1400" spc="-130" dirty="0">
                <a:solidFill>
                  <a:srgbClr val="FFFFFF"/>
                </a:solidFill>
                <a:cs typeface="Noto Sans CJK JP Black"/>
              </a:rPr>
              <a:t>t</a:t>
            </a:r>
            <a:r>
              <a:rPr sz="1400" spc="-80" dirty="0">
                <a:solidFill>
                  <a:srgbClr val="FFFFFF"/>
                </a:solidFill>
                <a:cs typeface="Noto Sans CJK JP Black"/>
              </a:rPr>
              <a:t>or  </a:t>
            </a:r>
            <a:r>
              <a:rPr sz="1400" spc="-95" dirty="0">
                <a:solidFill>
                  <a:srgbClr val="FFFFFF"/>
                </a:solidFill>
                <a:cs typeface="Noto Sans CJK JP Black"/>
              </a:rPr>
              <a:t>(2</a:t>
            </a:r>
            <a:r>
              <a:rPr sz="1400" spc="-120" dirty="0">
                <a:solidFill>
                  <a:srgbClr val="FFFFFF"/>
                </a:solidFill>
                <a:cs typeface="Noto Sans CJK JP Black"/>
              </a:rPr>
              <a:t>5</a:t>
            </a:r>
            <a:r>
              <a:rPr sz="1400" spc="35" dirty="0">
                <a:solidFill>
                  <a:srgbClr val="FFFFFF"/>
                </a:solidFill>
                <a:cs typeface="Noto Sans CJK JP Black"/>
              </a:rPr>
              <a:t>-</a:t>
            </a:r>
            <a:r>
              <a:rPr sz="1400" spc="-114" dirty="0">
                <a:solidFill>
                  <a:srgbClr val="FFFFFF"/>
                </a:solidFill>
                <a:cs typeface="Noto Sans CJK JP Black"/>
              </a:rPr>
              <a:t>d)</a:t>
            </a:r>
            <a:endParaRPr sz="1400" dirty="0">
              <a:cs typeface="Noto Sans CJK JP Black"/>
            </a:endParaRPr>
          </a:p>
        </p:txBody>
      </p:sp>
      <p:grpSp>
        <p:nvGrpSpPr>
          <p:cNvPr id="29" name="object 27"/>
          <p:cNvGrpSpPr/>
          <p:nvPr/>
        </p:nvGrpSpPr>
        <p:grpSpPr>
          <a:xfrm>
            <a:off x="9500361" y="3837178"/>
            <a:ext cx="226060" cy="1291590"/>
            <a:chOff x="9500361" y="3837178"/>
            <a:chExt cx="226060" cy="1291590"/>
          </a:xfrm>
        </p:grpSpPr>
        <p:sp>
          <p:nvSpPr>
            <p:cNvPr id="30" name="object 28"/>
            <p:cNvSpPr/>
            <p:nvPr/>
          </p:nvSpPr>
          <p:spPr>
            <a:xfrm>
              <a:off x="9500361" y="3837178"/>
              <a:ext cx="226060" cy="2260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9"/>
            <p:cNvSpPr/>
            <p:nvPr/>
          </p:nvSpPr>
          <p:spPr>
            <a:xfrm>
              <a:off x="9500361" y="4141978"/>
              <a:ext cx="226060" cy="2260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/>
            <p:cNvSpPr/>
            <p:nvPr/>
          </p:nvSpPr>
          <p:spPr>
            <a:xfrm>
              <a:off x="9500361" y="4446778"/>
              <a:ext cx="226060" cy="2260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/>
            <p:cNvSpPr/>
            <p:nvPr/>
          </p:nvSpPr>
          <p:spPr>
            <a:xfrm>
              <a:off x="9500361" y="4902454"/>
              <a:ext cx="226060" cy="2260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2"/>
          <p:cNvSpPr txBox="1"/>
          <p:nvPr/>
        </p:nvSpPr>
        <p:spPr>
          <a:xfrm>
            <a:off x="9586067" y="4696459"/>
            <a:ext cx="276999" cy="194945"/>
          </a:xfrm>
          <a:prstGeom prst="rect">
            <a:avLst/>
          </a:prstGeom>
        </p:spPr>
        <p:txBody>
          <a:bodyPr vert="vert" wrap="square" lIns="0" tIns="330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1800" dirty="0">
                <a:cs typeface="Noto Sans CJK JP Black"/>
              </a:rPr>
              <a:t>…</a:t>
            </a:r>
            <a:endParaRPr sz="1800">
              <a:cs typeface="Noto Sans CJK JP Black"/>
            </a:endParaRPr>
          </a:p>
        </p:txBody>
      </p:sp>
      <p:grpSp>
        <p:nvGrpSpPr>
          <p:cNvPr id="39" name="object 33"/>
          <p:cNvGrpSpPr/>
          <p:nvPr/>
        </p:nvGrpSpPr>
        <p:grpSpPr>
          <a:xfrm>
            <a:off x="10184638" y="3837178"/>
            <a:ext cx="227965" cy="1291590"/>
            <a:chOff x="10184638" y="3837178"/>
            <a:chExt cx="227965" cy="1291590"/>
          </a:xfrm>
        </p:grpSpPr>
        <p:sp>
          <p:nvSpPr>
            <p:cNvPr id="40" name="object 34"/>
            <p:cNvSpPr/>
            <p:nvPr/>
          </p:nvSpPr>
          <p:spPr>
            <a:xfrm>
              <a:off x="10184638" y="3837178"/>
              <a:ext cx="227583" cy="2260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5"/>
            <p:cNvSpPr/>
            <p:nvPr/>
          </p:nvSpPr>
          <p:spPr>
            <a:xfrm>
              <a:off x="10184638" y="4141978"/>
              <a:ext cx="227583" cy="2260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6"/>
            <p:cNvSpPr/>
            <p:nvPr/>
          </p:nvSpPr>
          <p:spPr>
            <a:xfrm>
              <a:off x="10184638" y="4446778"/>
              <a:ext cx="227583" cy="2260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7"/>
            <p:cNvSpPr/>
            <p:nvPr/>
          </p:nvSpPr>
          <p:spPr>
            <a:xfrm>
              <a:off x="10184638" y="4902454"/>
              <a:ext cx="227583" cy="2260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38"/>
          <p:cNvSpPr txBox="1"/>
          <p:nvPr/>
        </p:nvSpPr>
        <p:spPr>
          <a:xfrm>
            <a:off x="10270978" y="4696459"/>
            <a:ext cx="276999" cy="194945"/>
          </a:xfrm>
          <a:prstGeom prst="rect">
            <a:avLst/>
          </a:prstGeom>
        </p:spPr>
        <p:txBody>
          <a:bodyPr vert="vert" wrap="square" lIns="0" tIns="330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1800" dirty="0">
                <a:cs typeface="Noto Sans CJK JP Black"/>
              </a:rPr>
              <a:t>…</a:t>
            </a:r>
            <a:endParaRPr sz="1800">
              <a:cs typeface="Noto Sans CJK JP Black"/>
            </a:endParaRPr>
          </a:p>
        </p:txBody>
      </p:sp>
      <p:grpSp>
        <p:nvGrpSpPr>
          <p:cNvPr id="45" name="object 39"/>
          <p:cNvGrpSpPr/>
          <p:nvPr/>
        </p:nvGrpSpPr>
        <p:grpSpPr>
          <a:xfrm>
            <a:off x="9716896" y="3947033"/>
            <a:ext cx="477520" cy="1072515"/>
            <a:chOff x="9716896" y="3947033"/>
            <a:chExt cx="477520" cy="1072515"/>
          </a:xfrm>
        </p:grpSpPr>
        <p:sp>
          <p:nvSpPr>
            <p:cNvPr id="46" name="object 40"/>
            <p:cNvSpPr/>
            <p:nvPr/>
          </p:nvSpPr>
          <p:spPr>
            <a:xfrm>
              <a:off x="9720071" y="3950208"/>
              <a:ext cx="471170" cy="0"/>
            </a:xfrm>
            <a:custGeom>
              <a:avLst/>
              <a:gdLst/>
              <a:ahLst/>
              <a:cxnLst/>
              <a:rect l="l" t="t" r="r" b="b"/>
              <a:pathLst>
                <a:path w="471170">
                  <a:moveTo>
                    <a:pt x="470661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1"/>
            <p:cNvSpPr/>
            <p:nvPr/>
          </p:nvSpPr>
          <p:spPr>
            <a:xfrm>
              <a:off x="9720071" y="3950208"/>
              <a:ext cx="471170" cy="1065530"/>
            </a:xfrm>
            <a:custGeom>
              <a:avLst/>
              <a:gdLst/>
              <a:ahLst/>
              <a:cxnLst/>
              <a:rect l="l" t="t" r="r" b="b"/>
              <a:pathLst>
                <a:path w="471170" h="1065529">
                  <a:moveTo>
                    <a:pt x="470661" y="0"/>
                  </a:moveTo>
                  <a:lnTo>
                    <a:pt x="0" y="304546"/>
                  </a:lnTo>
                </a:path>
                <a:path w="471170" h="1065529">
                  <a:moveTo>
                    <a:pt x="470661" y="0"/>
                  </a:moveTo>
                  <a:lnTo>
                    <a:pt x="0" y="608965"/>
                  </a:lnTo>
                </a:path>
                <a:path w="471170" h="1065529">
                  <a:moveTo>
                    <a:pt x="470661" y="0"/>
                  </a:moveTo>
                  <a:lnTo>
                    <a:pt x="0" y="1065022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2"/>
            <p:cNvSpPr/>
            <p:nvPr/>
          </p:nvSpPr>
          <p:spPr>
            <a:xfrm>
              <a:off x="9720071" y="4255008"/>
              <a:ext cx="471170" cy="0"/>
            </a:xfrm>
            <a:custGeom>
              <a:avLst/>
              <a:gdLst/>
              <a:ahLst/>
              <a:cxnLst/>
              <a:rect l="l" t="t" r="r" b="b"/>
              <a:pathLst>
                <a:path w="471170">
                  <a:moveTo>
                    <a:pt x="470661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3"/>
            <p:cNvSpPr/>
            <p:nvPr/>
          </p:nvSpPr>
          <p:spPr>
            <a:xfrm>
              <a:off x="9720071" y="3950208"/>
              <a:ext cx="471170" cy="1065530"/>
            </a:xfrm>
            <a:custGeom>
              <a:avLst/>
              <a:gdLst/>
              <a:ahLst/>
              <a:cxnLst/>
              <a:rect l="l" t="t" r="r" b="b"/>
              <a:pathLst>
                <a:path w="471170" h="1065529">
                  <a:moveTo>
                    <a:pt x="470661" y="304800"/>
                  </a:moveTo>
                  <a:lnTo>
                    <a:pt x="0" y="609346"/>
                  </a:lnTo>
                </a:path>
                <a:path w="471170" h="1065529">
                  <a:moveTo>
                    <a:pt x="470661" y="304800"/>
                  </a:moveTo>
                  <a:lnTo>
                    <a:pt x="0" y="1065276"/>
                  </a:lnTo>
                </a:path>
                <a:path w="471170" h="1065529">
                  <a:moveTo>
                    <a:pt x="470661" y="30454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4"/>
            <p:cNvSpPr/>
            <p:nvPr/>
          </p:nvSpPr>
          <p:spPr>
            <a:xfrm>
              <a:off x="9720071" y="3950208"/>
              <a:ext cx="471170" cy="608965"/>
            </a:xfrm>
            <a:custGeom>
              <a:avLst/>
              <a:gdLst/>
              <a:ahLst/>
              <a:cxnLst/>
              <a:rect l="l" t="t" r="r" b="b"/>
              <a:pathLst>
                <a:path w="471170" h="608964">
                  <a:moveTo>
                    <a:pt x="470661" y="60896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5"/>
            <p:cNvSpPr/>
            <p:nvPr/>
          </p:nvSpPr>
          <p:spPr>
            <a:xfrm>
              <a:off x="9720071" y="4255008"/>
              <a:ext cx="471170" cy="304800"/>
            </a:xfrm>
            <a:custGeom>
              <a:avLst/>
              <a:gdLst/>
              <a:ahLst/>
              <a:cxnLst/>
              <a:rect l="l" t="t" r="r" b="b"/>
              <a:pathLst>
                <a:path w="471170" h="304800">
                  <a:moveTo>
                    <a:pt x="470661" y="30454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6"/>
            <p:cNvSpPr/>
            <p:nvPr/>
          </p:nvSpPr>
          <p:spPr>
            <a:xfrm>
              <a:off x="9720071" y="4559808"/>
              <a:ext cx="471170" cy="0"/>
            </a:xfrm>
            <a:custGeom>
              <a:avLst/>
              <a:gdLst/>
              <a:ahLst/>
              <a:cxnLst/>
              <a:rect l="l" t="t" r="r" b="b"/>
              <a:pathLst>
                <a:path w="471170">
                  <a:moveTo>
                    <a:pt x="470661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7"/>
            <p:cNvSpPr/>
            <p:nvPr/>
          </p:nvSpPr>
          <p:spPr>
            <a:xfrm>
              <a:off x="9720071" y="4559808"/>
              <a:ext cx="471170" cy="456565"/>
            </a:xfrm>
            <a:custGeom>
              <a:avLst/>
              <a:gdLst/>
              <a:ahLst/>
              <a:cxnLst/>
              <a:rect l="l" t="t" r="r" b="b"/>
              <a:pathLst>
                <a:path w="471170" h="456564">
                  <a:moveTo>
                    <a:pt x="470661" y="0"/>
                  </a:moveTo>
                  <a:lnTo>
                    <a:pt x="0" y="456057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8"/>
            <p:cNvSpPr/>
            <p:nvPr/>
          </p:nvSpPr>
          <p:spPr>
            <a:xfrm>
              <a:off x="9720071" y="5015484"/>
              <a:ext cx="471170" cy="0"/>
            </a:xfrm>
            <a:custGeom>
              <a:avLst/>
              <a:gdLst/>
              <a:ahLst/>
              <a:cxnLst/>
              <a:rect l="l" t="t" r="r" b="b"/>
              <a:pathLst>
                <a:path w="471170">
                  <a:moveTo>
                    <a:pt x="470661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/>
            <p:cNvSpPr/>
            <p:nvPr/>
          </p:nvSpPr>
          <p:spPr>
            <a:xfrm>
              <a:off x="9720071" y="4255008"/>
              <a:ext cx="471170" cy="761365"/>
            </a:xfrm>
            <a:custGeom>
              <a:avLst/>
              <a:gdLst/>
              <a:ahLst/>
              <a:cxnLst/>
              <a:rect l="l" t="t" r="r" b="b"/>
              <a:pathLst>
                <a:path w="471170" h="761364">
                  <a:moveTo>
                    <a:pt x="470661" y="760857"/>
                  </a:moveTo>
                  <a:lnTo>
                    <a:pt x="0" y="304800"/>
                  </a:lnTo>
                </a:path>
                <a:path w="471170" h="761364">
                  <a:moveTo>
                    <a:pt x="470661" y="76047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/>
            <p:cNvSpPr/>
            <p:nvPr/>
          </p:nvSpPr>
          <p:spPr>
            <a:xfrm>
              <a:off x="9720071" y="3950208"/>
              <a:ext cx="471170" cy="1065530"/>
            </a:xfrm>
            <a:custGeom>
              <a:avLst/>
              <a:gdLst/>
              <a:ahLst/>
              <a:cxnLst/>
              <a:rect l="l" t="t" r="r" b="b"/>
              <a:pathLst>
                <a:path w="471170" h="1065529">
                  <a:moveTo>
                    <a:pt x="470661" y="1065022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1"/>
          <p:cNvSpPr txBox="1"/>
          <p:nvPr/>
        </p:nvSpPr>
        <p:spPr>
          <a:xfrm>
            <a:off x="2764663" y="5919927"/>
            <a:ext cx="52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cs typeface="Noto Sans CJK JP Black"/>
              </a:rPr>
              <a:t>CNN</a:t>
            </a:r>
            <a:endParaRPr sz="1800">
              <a:cs typeface="Noto Sans CJK JP Black"/>
            </a:endParaRPr>
          </a:p>
        </p:txBody>
      </p:sp>
      <p:sp>
        <p:nvSpPr>
          <p:cNvPr id="58" name="object 52"/>
          <p:cNvSpPr txBox="1"/>
          <p:nvPr/>
        </p:nvSpPr>
        <p:spPr>
          <a:xfrm>
            <a:off x="7899272" y="5919927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Noto Sans CJK JP Black"/>
              </a:rPr>
              <a:t>Transformer</a:t>
            </a:r>
          </a:p>
        </p:txBody>
      </p:sp>
      <p:sp>
        <p:nvSpPr>
          <p:cNvPr id="59" name="object 53"/>
          <p:cNvSpPr txBox="1"/>
          <p:nvPr/>
        </p:nvSpPr>
        <p:spPr>
          <a:xfrm>
            <a:off x="9329673" y="2998470"/>
            <a:ext cx="581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cs typeface="Noto Sans CJK JP Black"/>
              </a:rPr>
              <a:t>V</a:t>
            </a:r>
            <a:r>
              <a:rPr sz="1800" spc="-140" dirty="0">
                <a:cs typeface="Noto Sans CJK JP Black"/>
              </a:rPr>
              <a:t>alue</a:t>
            </a:r>
            <a:endParaRPr sz="1800">
              <a:cs typeface="Noto Sans CJK JP Black"/>
            </a:endParaRPr>
          </a:p>
        </p:txBody>
      </p:sp>
      <p:sp>
        <p:nvSpPr>
          <p:cNvPr id="60" name="object 54"/>
          <p:cNvSpPr txBox="1"/>
          <p:nvPr/>
        </p:nvSpPr>
        <p:spPr>
          <a:xfrm>
            <a:off x="9618980" y="5727598"/>
            <a:ext cx="1145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cs typeface="Noto Sans CJK JP Black"/>
              </a:rPr>
              <a:t>Query,</a:t>
            </a:r>
            <a:r>
              <a:rPr sz="1800" spc="-105" dirty="0">
                <a:cs typeface="Noto Sans CJK JP Black"/>
              </a:rPr>
              <a:t> </a:t>
            </a:r>
            <a:r>
              <a:rPr sz="1800" spc="-185" dirty="0">
                <a:cs typeface="Noto Sans CJK JP Black"/>
              </a:rPr>
              <a:t>Key</a:t>
            </a:r>
            <a:endParaRPr sz="1800">
              <a:cs typeface="Noto Sans CJK JP Black"/>
            </a:endParaRPr>
          </a:p>
        </p:txBody>
      </p:sp>
      <p:sp>
        <p:nvSpPr>
          <p:cNvPr id="61" name="object 55"/>
          <p:cNvSpPr/>
          <p:nvPr/>
        </p:nvSpPr>
        <p:spPr>
          <a:xfrm>
            <a:off x="8646922" y="3153917"/>
            <a:ext cx="1555115" cy="2731135"/>
          </a:xfrm>
          <a:custGeom>
            <a:avLst/>
            <a:gdLst/>
            <a:ahLst/>
            <a:cxnLst/>
            <a:rect l="l" t="t" r="r" b="b"/>
            <a:pathLst>
              <a:path w="1555115" h="2731135">
                <a:moveTo>
                  <a:pt x="854710" y="2730576"/>
                </a:moveTo>
                <a:lnTo>
                  <a:pt x="851420" y="2680563"/>
                </a:lnTo>
                <a:lnTo>
                  <a:pt x="849122" y="2645562"/>
                </a:lnTo>
                <a:lnTo>
                  <a:pt x="824522" y="2659951"/>
                </a:lnTo>
                <a:lnTo>
                  <a:pt x="18973" y="1281963"/>
                </a:lnTo>
                <a:lnTo>
                  <a:pt x="562876" y="73393"/>
                </a:lnTo>
                <a:lnTo>
                  <a:pt x="588899" y="85090"/>
                </a:lnTo>
                <a:lnTo>
                  <a:pt x="587641" y="53975"/>
                </a:lnTo>
                <a:lnTo>
                  <a:pt x="585470" y="0"/>
                </a:lnTo>
                <a:lnTo>
                  <a:pt x="519430" y="53848"/>
                </a:lnTo>
                <a:lnTo>
                  <a:pt x="545452" y="65557"/>
                </a:lnTo>
                <a:lnTo>
                  <a:pt x="0" y="1277874"/>
                </a:lnTo>
                <a:lnTo>
                  <a:pt x="9969" y="1282433"/>
                </a:lnTo>
                <a:lnTo>
                  <a:pt x="381" y="1288034"/>
                </a:lnTo>
                <a:lnTo>
                  <a:pt x="808024" y="2669590"/>
                </a:lnTo>
                <a:lnTo>
                  <a:pt x="783336" y="2684018"/>
                </a:lnTo>
                <a:lnTo>
                  <a:pt x="854710" y="2730576"/>
                </a:lnTo>
                <a:close/>
              </a:path>
              <a:path w="1555115" h="2731135">
                <a:moveTo>
                  <a:pt x="1006094" y="615188"/>
                </a:moveTo>
                <a:lnTo>
                  <a:pt x="977519" y="614857"/>
                </a:lnTo>
                <a:lnTo>
                  <a:pt x="982091" y="186055"/>
                </a:lnTo>
                <a:lnTo>
                  <a:pt x="963041" y="185801"/>
                </a:lnTo>
                <a:lnTo>
                  <a:pt x="958469" y="614641"/>
                </a:lnTo>
                <a:lnTo>
                  <a:pt x="929894" y="614299"/>
                </a:lnTo>
                <a:lnTo>
                  <a:pt x="967232" y="690880"/>
                </a:lnTo>
                <a:lnTo>
                  <a:pt x="999756" y="627507"/>
                </a:lnTo>
                <a:lnTo>
                  <a:pt x="1006094" y="615188"/>
                </a:lnTo>
                <a:close/>
              </a:path>
              <a:path w="1555115" h="2731135">
                <a:moveTo>
                  <a:pt x="1554861" y="2542121"/>
                </a:moveTo>
                <a:lnTo>
                  <a:pt x="1390294" y="1960537"/>
                </a:lnTo>
                <a:lnTo>
                  <a:pt x="1417828" y="1952752"/>
                </a:lnTo>
                <a:lnTo>
                  <a:pt x="1413776" y="1948307"/>
                </a:lnTo>
                <a:lnTo>
                  <a:pt x="1360424" y="1889760"/>
                </a:lnTo>
                <a:lnTo>
                  <a:pt x="1344549" y="1973453"/>
                </a:lnTo>
                <a:lnTo>
                  <a:pt x="1371993" y="1965706"/>
                </a:lnTo>
                <a:lnTo>
                  <a:pt x="1536446" y="2547302"/>
                </a:lnTo>
                <a:lnTo>
                  <a:pt x="1554861" y="25421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1316807" y="1455307"/>
            <a:ext cx="1130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CNN: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전체의 정보를 통합하기 위해서는 몇 개의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layer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Transformer: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전체 이미지 정보 통합 가능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00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2229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Inductive bias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2590800" y="2965742"/>
            <a:ext cx="2174774" cy="1874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7941543" y="3112269"/>
            <a:ext cx="2056168" cy="1778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 txBox="1"/>
          <p:nvPr/>
        </p:nvSpPr>
        <p:spPr>
          <a:xfrm>
            <a:off x="6213351" y="5201372"/>
            <a:ext cx="46548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1230" algn="ctr">
              <a:lnSpc>
                <a:spcPct val="100000"/>
              </a:lnSpc>
              <a:spcBef>
                <a:spcPts val="100"/>
              </a:spcBef>
            </a:pPr>
            <a:r>
              <a:rPr sz="2000"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RNN</a:t>
            </a:r>
            <a:endParaRPr sz="2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2757" y="5201372"/>
            <a:ext cx="93838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5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CN</a:t>
            </a:r>
            <a:r>
              <a:rPr sz="2000" b="1" spc="-85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N</a:t>
            </a:r>
            <a:endParaRPr sz="2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6807" y="1455307"/>
            <a:ext cx="1130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Inductive bias: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데이터에 대해 좋은 성능을 내기 위해 모델에 사전적으로 주어지는 가정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CNN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지역적인 정보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RNN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순차적인 정보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7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322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Artificial Intelligence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842" y="2300633"/>
            <a:ext cx="5324034" cy="48016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3C38F-2FFC-4182-86B1-35AD1D009BBD}"/>
              </a:ext>
            </a:extLst>
          </p:cNvPr>
          <p:cNvSpPr txBox="1"/>
          <p:nvPr/>
        </p:nvSpPr>
        <p:spPr>
          <a:xfrm>
            <a:off x="699381" y="1773698"/>
            <a:ext cx="111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(Artificial Intelligence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-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(Machine Learning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-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0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2229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Inductive bias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6807" y="1525559"/>
            <a:ext cx="1130525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Transformer </a:t>
            </a:r>
          </a:p>
          <a:p>
            <a:pPr marL="925513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벡터로 만든 후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self attention(2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차원의 지역적인 정보 유지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X) weight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유동적으로 변함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</a:p>
          <a:p>
            <a:pPr marL="9255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차원의 지역적인 특성 유지 학습 후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고정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7706153" y="5911358"/>
            <a:ext cx="175124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Transformer</a:t>
            </a:r>
          </a:p>
        </p:txBody>
      </p:sp>
      <p:grpSp>
        <p:nvGrpSpPr>
          <p:cNvPr id="14" name="object 8"/>
          <p:cNvGrpSpPr/>
          <p:nvPr/>
        </p:nvGrpSpPr>
        <p:grpSpPr>
          <a:xfrm>
            <a:off x="3117007" y="5369678"/>
            <a:ext cx="314960" cy="314960"/>
            <a:chOff x="1633473" y="5542534"/>
            <a:chExt cx="314960" cy="314960"/>
          </a:xfrm>
        </p:grpSpPr>
        <p:sp>
          <p:nvSpPr>
            <p:cNvPr id="15" name="object 9"/>
            <p:cNvSpPr/>
            <p:nvPr/>
          </p:nvSpPr>
          <p:spPr>
            <a:xfrm>
              <a:off x="1639823" y="5548884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50875" y="0"/>
                  </a:moveTo>
                  <a:lnTo>
                    <a:pt x="103193" y="7691"/>
                  </a:lnTo>
                  <a:lnTo>
                    <a:pt x="61776" y="29110"/>
                  </a:lnTo>
                  <a:lnTo>
                    <a:pt x="29114" y="61771"/>
                  </a:lnTo>
                  <a:lnTo>
                    <a:pt x="7693" y="103188"/>
                  </a:lnTo>
                  <a:lnTo>
                    <a:pt x="0" y="150875"/>
                  </a:lnTo>
                  <a:lnTo>
                    <a:pt x="7693" y="198563"/>
                  </a:lnTo>
                  <a:lnTo>
                    <a:pt x="29114" y="239980"/>
                  </a:lnTo>
                  <a:lnTo>
                    <a:pt x="61776" y="272641"/>
                  </a:lnTo>
                  <a:lnTo>
                    <a:pt x="103193" y="294060"/>
                  </a:lnTo>
                  <a:lnTo>
                    <a:pt x="150875" y="301751"/>
                  </a:lnTo>
                  <a:lnTo>
                    <a:pt x="198558" y="294060"/>
                  </a:lnTo>
                  <a:lnTo>
                    <a:pt x="239975" y="272641"/>
                  </a:lnTo>
                  <a:lnTo>
                    <a:pt x="272637" y="239980"/>
                  </a:lnTo>
                  <a:lnTo>
                    <a:pt x="294058" y="198563"/>
                  </a:lnTo>
                  <a:lnTo>
                    <a:pt x="301751" y="150875"/>
                  </a:lnTo>
                  <a:lnTo>
                    <a:pt x="294058" y="103188"/>
                  </a:lnTo>
                  <a:lnTo>
                    <a:pt x="272637" y="61771"/>
                  </a:lnTo>
                  <a:lnTo>
                    <a:pt x="239975" y="29110"/>
                  </a:lnTo>
                  <a:lnTo>
                    <a:pt x="198558" y="7691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/>
            <p:cNvSpPr/>
            <p:nvPr/>
          </p:nvSpPr>
          <p:spPr>
            <a:xfrm>
              <a:off x="1639823" y="5548884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0" y="150875"/>
                  </a:moveTo>
                  <a:lnTo>
                    <a:pt x="7693" y="103188"/>
                  </a:lnTo>
                  <a:lnTo>
                    <a:pt x="29114" y="61771"/>
                  </a:lnTo>
                  <a:lnTo>
                    <a:pt x="61776" y="29110"/>
                  </a:lnTo>
                  <a:lnTo>
                    <a:pt x="103193" y="7691"/>
                  </a:lnTo>
                  <a:lnTo>
                    <a:pt x="150875" y="0"/>
                  </a:lnTo>
                  <a:lnTo>
                    <a:pt x="198558" y="7691"/>
                  </a:lnTo>
                  <a:lnTo>
                    <a:pt x="239975" y="29110"/>
                  </a:lnTo>
                  <a:lnTo>
                    <a:pt x="272637" y="61771"/>
                  </a:lnTo>
                  <a:lnTo>
                    <a:pt x="294058" y="103188"/>
                  </a:lnTo>
                  <a:lnTo>
                    <a:pt x="301751" y="150875"/>
                  </a:lnTo>
                  <a:lnTo>
                    <a:pt x="294058" y="198563"/>
                  </a:lnTo>
                  <a:lnTo>
                    <a:pt x="272637" y="239980"/>
                  </a:lnTo>
                  <a:lnTo>
                    <a:pt x="239975" y="272641"/>
                  </a:lnTo>
                  <a:lnTo>
                    <a:pt x="198558" y="294060"/>
                  </a:lnTo>
                  <a:lnTo>
                    <a:pt x="150875" y="301751"/>
                  </a:lnTo>
                  <a:lnTo>
                    <a:pt x="103193" y="294060"/>
                  </a:lnTo>
                  <a:lnTo>
                    <a:pt x="61776" y="272641"/>
                  </a:lnTo>
                  <a:lnTo>
                    <a:pt x="29114" y="239980"/>
                  </a:lnTo>
                  <a:lnTo>
                    <a:pt x="7693" y="198563"/>
                  </a:lnTo>
                  <a:lnTo>
                    <a:pt x="0" y="1508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1"/>
          <p:cNvGrpSpPr/>
          <p:nvPr/>
        </p:nvGrpSpPr>
        <p:grpSpPr>
          <a:xfrm>
            <a:off x="4994575" y="5369678"/>
            <a:ext cx="314960" cy="314960"/>
            <a:chOff x="3511041" y="5542534"/>
            <a:chExt cx="314960" cy="314960"/>
          </a:xfrm>
        </p:grpSpPr>
        <p:sp>
          <p:nvSpPr>
            <p:cNvPr id="18" name="object 12"/>
            <p:cNvSpPr/>
            <p:nvPr/>
          </p:nvSpPr>
          <p:spPr>
            <a:xfrm>
              <a:off x="3517391" y="5548884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50875" y="0"/>
                  </a:moveTo>
                  <a:lnTo>
                    <a:pt x="103193" y="7691"/>
                  </a:lnTo>
                  <a:lnTo>
                    <a:pt x="61776" y="29110"/>
                  </a:lnTo>
                  <a:lnTo>
                    <a:pt x="29114" y="61771"/>
                  </a:lnTo>
                  <a:lnTo>
                    <a:pt x="7693" y="103188"/>
                  </a:lnTo>
                  <a:lnTo>
                    <a:pt x="0" y="150875"/>
                  </a:lnTo>
                  <a:lnTo>
                    <a:pt x="7693" y="198563"/>
                  </a:lnTo>
                  <a:lnTo>
                    <a:pt x="29114" y="239980"/>
                  </a:lnTo>
                  <a:lnTo>
                    <a:pt x="61776" y="272641"/>
                  </a:lnTo>
                  <a:lnTo>
                    <a:pt x="103193" y="294060"/>
                  </a:lnTo>
                  <a:lnTo>
                    <a:pt x="150875" y="301751"/>
                  </a:lnTo>
                  <a:lnTo>
                    <a:pt x="198558" y="294060"/>
                  </a:lnTo>
                  <a:lnTo>
                    <a:pt x="239975" y="272641"/>
                  </a:lnTo>
                  <a:lnTo>
                    <a:pt x="272637" y="239980"/>
                  </a:lnTo>
                  <a:lnTo>
                    <a:pt x="294058" y="198563"/>
                  </a:lnTo>
                  <a:lnTo>
                    <a:pt x="301752" y="150875"/>
                  </a:lnTo>
                  <a:lnTo>
                    <a:pt x="294058" y="103188"/>
                  </a:lnTo>
                  <a:lnTo>
                    <a:pt x="272637" y="61771"/>
                  </a:lnTo>
                  <a:lnTo>
                    <a:pt x="239975" y="29110"/>
                  </a:lnTo>
                  <a:lnTo>
                    <a:pt x="198558" y="7691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/>
            <p:cNvSpPr/>
            <p:nvPr/>
          </p:nvSpPr>
          <p:spPr>
            <a:xfrm>
              <a:off x="3517391" y="5548884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0" y="150875"/>
                  </a:moveTo>
                  <a:lnTo>
                    <a:pt x="7693" y="103188"/>
                  </a:lnTo>
                  <a:lnTo>
                    <a:pt x="29114" y="61771"/>
                  </a:lnTo>
                  <a:lnTo>
                    <a:pt x="61776" y="29110"/>
                  </a:lnTo>
                  <a:lnTo>
                    <a:pt x="103193" y="7691"/>
                  </a:lnTo>
                  <a:lnTo>
                    <a:pt x="150875" y="0"/>
                  </a:lnTo>
                  <a:lnTo>
                    <a:pt x="198558" y="7691"/>
                  </a:lnTo>
                  <a:lnTo>
                    <a:pt x="239975" y="29110"/>
                  </a:lnTo>
                  <a:lnTo>
                    <a:pt x="272637" y="61771"/>
                  </a:lnTo>
                  <a:lnTo>
                    <a:pt x="294058" y="103188"/>
                  </a:lnTo>
                  <a:lnTo>
                    <a:pt x="301752" y="150875"/>
                  </a:lnTo>
                  <a:lnTo>
                    <a:pt x="294058" y="198563"/>
                  </a:lnTo>
                  <a:lnTo>
                    <a:pt x="272637" y="239980"/>
                  </a:lnTo>
                  <a:lnTo>
                    <a:pt x="239975" y="272641"/>
                  </a:lnTo>
                  <a:lnTo>
                    <a:pt x="198558" y="294060"/>
                  </a:lnTo>
                  <a:lnTo>
                    <a:pt x="150875" y="301751"/>
                  </a:lnTo>
                  <a:lnTo>
                    <a:pt x="103193" y="294060"/>
                  </a:lnTo>
                  <a:lnTo>
                    <a:pt x="61776" y="272641"/>
                  </a:lnTo>
                  <a:lnTo>
                    <a:pt x="29114" y="239980"/>
                  </a:lnTo>
                  <a:lnTo>
                    <a:pt x="7693" y="198563"/>
                  </a:lnTo>
                  <a:lnTo>
                    <a:pt x="0" y="1508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14"/>
          <p:cNvGrpSpPr/>
          <p:nvPr/>
        </p:nvGrpSpPr>
        <p:grpSpPr>
          <a:xfrm>
            <a:off x="3589448" y="4380602"/>
            <a:ext cx="1253490" cy="1303655"/>
            <a:chOff x="2105914" y="4553458"/>
            <a:chExt cx="1253490" cy="1303655"/>
          </a:xfrm>
        </p:grpSpPr>
        <p:sp>
          <p:nvSpPr>
            <p:cNvPr id="21" name="object 15"/>
            <p:cNvSpPr/>
            <p:nvPr/>
          </p:nvSpPr>
          <p:spPr>
            <a:xfrm>
              <a:off x="2112264" y="5548884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50875" y="0"/>
                  </a:moveTo>
                  <a:lnTo>
                    <a:pt x="103193" y="7691"/>
                  </a:lnTo>
                  <a:lnTo>
                    <a:pt x="61776" y="29110"/>
                  </a:lnTo>
                  <a:lnTo>
                    <a:pt x="29114" y="61771"/>
                  </a:lnTo>
                  <a:lnTo>
                    <a:pt x="7693" y="103188"/>
                  </a:lnTo>
                  <a:lnTo>
                    <a:pt x="0" y="150875"/>
                  </a:lnTo>
                  <a:lnTo>
                    <a:pt x="7693" y="198563"/>
                  </a:lnTo>
                  <a:lnTo>
                    <a:pt x="29114" y="239980"/>
                  </a:lnTo>
                  <a:lnTo>
                    <a:pt x="61776" y="272641"/>
                  </a:lnTo>
                  <a:lnTo>
                    <a:pt x="103193" y="294060"/>
                  </a:lnTo>
                  <a:lnTo>
                    <a:pt x="150875" y="301751"/>
                  </a:lnTo>
                  <a:lnTo>
                    <a:pt x="198558" y="294060"/>
                  </a:lnTo>
                  <a:lnTo>
                    <a:pt x="239975" y="272641"/>
                  </a:lnTo>
                  <a:lnTo>
                    <a:pt x="272637" y="239980"/>
                  </a:lnTo>
                  <a:lnTo>
                    <a:pt x="294058" y="198563"/>
                  </a:lnTo>
                  <a:lnTo>
                    <a:pt x="301752" y="150875"/>
                  </a:lnTo>
                  <a:lnTo>
                    <a:pt x="294058" y="103188"/>
                  </a:lnTo>
                  <a:lnTo>
                    <a:pt x="272637" y="61771"/>
                  </a:lnTo>
                  <a:lnTo>
                    <a:pt x="239975" y="29110"/>
                  </a:lnTo>
                  <a:lnTo>
                    <a:pt x="198558" y="7691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/>
            <p:cNvSpPr/>
            <p:nvPr/>
          </p:nvSpPr>
          <p:spPr>
            <a:xfrm>
              <a:off x="2112264" y="5548884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0" y="150875"/>
                  </a:moveTo>
                  <a:lnTo>
                    <a:pt x="7693" y="103188"/>
                  </a:lnTo>
                  <a:lnTo>
                    <a:pt x="29114" y="61771"/>
                  </a:lnTo>
                  <a:lnTo>
                    <a:pt x="61776" y="29110"/>
                  </a:lnTo>
                  <a:lnTo>
                    <a:pt x="103193" y="7691"/>
                  </a:lnTo>
                  <a:lnTo>
                    <a:pt x="150875" y="0"/>
                  </a:lnTo>
                  <a:lnTo>
                    <a:pt x="198558" y="7691"/>
                  </a:lnTo>
                  <a:lnTo>
                    <a:pt x="239975" y="29110"/>
                  </a:lnTo>
                  <a:lnTo>
                    <a:pt x="272637" y="61771"/>
                  </a:lnTo>
                  <a:lnTo>
                    <a:pt x="294058" y="103188"/>
                  </a:lnTo>
                  <a:lnTo>
                    <a:pt x="301752" y="150875"/>
                  </a:lnTo>
                  <a:lnTo>
                    <a:pt x="294058" y="198563"/>
                  </a:lnTo>
                  <a:lnTo>
                    <a:pt x="272637" y="239980"/>
                  </a:lnTo>
                  <a:lnTo>
                    <a:pt x="239975" y="272641"/>
                  </a:lnTo>
                  <a:lnTo>
                    <a:pt x="198558" y="294060"/>
                  </a:lnTo>
                  <a:lnTo>
                    <a:pt x="150875" y="301751"/>
                  </a:lnTo>
                  <a:lnTo>
                    <a:pt x="103193" y="294060"/>
                  </a:lnTo>
                  <a:lnTo>
                    <a:pt x="61776" y="272641"/>
                  </a:lnTo>
                  <a:lnTo>
                    <a:pt x="29114" y="239980"/>
                  </a:lnTo>
                  <a:lnTo>
                    <a:pt x="7693" y="198563"/>
                  </a:lnTo>
                  <a:lnTo>
                    <a:pt x="0" y="1508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/>
            <p:cNvSpPr/>
            <p:nvPr/>
          </p:nvSpPr>
          <p:spPr>
            <a:xfrm>
              <a:off x="2584704" y="5538216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50875" y="0"/>
                  </a:moveTo>
                  <a:lnTo>
                    <a:pt x="103193" y="7691"/>
                  </a:lnTo>
                  <a:lnTo>
                    <a:pt x="61776" y="29110"/>
                  </a:lnTo>
                  <a:lnTo>
                    <a:pt x="29114" y="61771"/>
                  </a:lnTo>
                  <a:lnTo>
                    <a:pt x="7693" y="103188"/>
                  </a:lnTo>
                  <a:lnTo>
                    <a:pt x="0" y="150876"/>
                  </a:lnTo>
                  <a:lnTo>
                    <a:pt x="7693" y="198563"/>
                  </a:lnTo>
                  <a:lnTo>
                    <a:pt x="29114" y="239980"/>
                  </a:lnTo>
                  <a:lnTo>
                    <a:pt x="61776" y="272641"/>
                  </a:lnTo>
                  <a:lnTo>
                    <a:pt x="103193" y="294060"/>
                  </a:lnTo>
                  <a:lnTo>
                    <a:pt x="150875" y="301752"/>
                  </a:lnTo>
                  <a:lnTo>
                    <a:pt x="198558" y="294060"/>
                  </a:lnTo>
                  <a:lnTo>
                    <a:pt x="239975" y="272641"/>
                  </a:lnTo>
                  <a:lnTo>
                    <a:pt x="272637" y="239980"/>
                  </a:lnTo>
                  <a:lnTo>
                    <a:pt x="294058" y="198563"/>
                  </a:lnTo>
                  <a:lnTo>
                    <a:pt x="301751" y="150876"/>
                  </a:lnTo>
                  <a:lnTo>
                    <a:pt x="294058" y="103188"/>
                  </a:lnTo>
                  <a:lnTo>
                    <a:pt x="272637" y="61771"/>
                  </a:lnTo>
                  <a:lnTo>
                    <a:pt x="239975" y="29110"/>
                  </a:lnTo>
                  <a:lnTo>
                    <a:pt x="198558" y="7691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/>
            <p:cNvSpPr/>
            <p:nvPr/>
          </p:nvSpPr>
          <p:spPr>
            <a:xfrm>
              <a:off x="2584704" y="5538216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0" y="150876"/>
                  </a:moveTo>
                  <a:lnTo>
                    <a:pt x="7693" y="103188"/>
                  </a:lnTo>
                  <a:lnTo>
                    <a:pt x="29114" y="61771"/>
                  </a:lnTo>
                  <a:lnTo>
                    <a:pt x="61776" y="29110"/>
                  </a:lnTo>
                  <a:lnTo>
                    <a:pt x="103193" y="7691"/>
                  </a:lnTo>
                  <a:lnTo>
                    <a:pt x="150875" y="0"/>
                  </a:lnTo>
                  <a:lnTo>
                    <a:pt x="198558" y="7691"/>
                  </a:lnTo>
                  <a:lnTo>
                    <a:pt x="239975" y="29110"/>
                  </a:lnTo>
                  <a:lnTo>
                    <a:pt x="272637" y="61771"/>
                  </a:lnTo>
                  <a:lnTo>
                    <a:pt x="294058" y="103188"/>
                  </a:lnTo>
                  <a:lnTo>
                    <a:pt x="301751" y="150876"/>
                  </a:lnTo>
                  <a:lnTo>
                    <a:pt x="294058" y="198563"/>
                  </a:lnTo>
                  <a:lnTo>
                    <a:pt x="272637" y="239980"/>
                  </a:lnTo>
                  <a:lnTo>
                    <a:pt x="239975" y="272641"/>
                  </a:lnTo>
                  <a:lnTo>
                    <a:pt x="198558" y="294060"/>
                  </a:lnTo>
                  <a:lnTo>
                    <a:pt x="150875" y="301752"/>
                  </a:lnTo>
                  <a:lnTo>
                    <a:pt x="103193" y="294060"/>
                  </a:lnTo>
                  <a:lnTo>
                    <a:pt x="61776" y="272641"/>
                  </a:lnTo>
                  <a:lnTo>
                    <a:pt x="29114" y="239980"/>
                  </a:lnTo>
                  <a:lnTo>
                    <a:pt x="7693" y="198563"/>
                  </a:lnTo>
                  <a:lnTo>
                    <a:pt x="0" y="1508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/>
            <p:cNvSpPr/>
            <p:nvPr/>
          </p:nvSpPr>
          <p:spPr>
            <a:xfrm>
              <a:off x="2583180" y="4559808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50875" y="0"/>
                  </a:moveTo>
                  <a:lnTo>
                    <a:pt x="103193" y="7693"/>
                  </a:lnTo>
                  <a:lnTo>
                    <a:pt x="61776" y="29114"/>
                  </a:lnTo>
                  <a:lnTo>
                    <a:pt x="29114" y="61776"/>
                  </a:lnTo>
                  <a:lnTo>
                    <a:pt x="7693" y="103193"/>
                  </a:lnTo>
                  <a:lnTo>
                    <a:pt x="0" y="150876"/>
                  </a:lnTo>
                  <a:lnTo>
                    <a:pt x="7693" y="198558"/>
                  </a:lnTo>
                  <a:lnTo>
                    <a:pt x="29114" y="239975"/>
                  </a:lnTo>
                  <a:lnTo>
                    <a:pt x="61776" y="272637"/>
                  </a:lnTo>
                  <a:lnTo>
                    <a:pt x="103193" y="294058"/>
                  </a:lnTo>
                  <a:lnTo>
                    <a:pt x="150875" y="301752"/>
                  </a:lnTo>
                  <a:lnTo>
                    <a:pt x="198558" y="294058"/>
                  </a:lnTo>
                  <a:lnTo>
                    <a:pt x="239975" y="272637"/>
                  </a:lnTo>
                  <a:lnTo>
                    <a:pt x="272637" y="239975"/>
                  </a:lnTo>
                  <a:lnTo>
                    <a:pt x="294058" y="198558"/>
                  </a:lnTo>
                  <a:lnTo>
                    <a:pt x="301751" y="150876"/>
                  </a:lnTo>
                  <a:lnTo>
                    <a:pt x="294058" y="103193"/>
                  </a:lnTo>
                  <a:lnTo>
                    <a:pt x="272637" y="61776"/>
                  </a:lnTo>
                  <a:lnTo>
                    <a:pt x="239975" y="29114"/>
                  </a:lnTo>
                  <a:lnTo>
                    <a:pt x="198558" y="769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/>
            <p:cNvSpPr/>
            <p:nvPr/>
          </p:nvSpPr>
          <p:spPr>
            <a:xfrm>
              <a:off x="2583180" y="4559808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0" y="150876"/>
                  </a:moveTo>
                  <a:lnTo>
                    <a:pt x="7693" y="103193"/>
                  </a:lnTo>
                  <a:lnTo>
                    <a:pt x="29114" y="61776"/>
                  </a:lnTo>
                  <a:lnTo>
                    <a:pt x="61776" y="29114"/>
                  </a:lnTo>
                  <a:lnTo>
                    <a:pt x="103193" y="7693"/>
                  </a:lnTo>
                  <a:lnTo>
                    <a:pt x="150875" y="0"/>
                  </a:lnTo>
                  <a:lnTo>
                    <a:pt x="198558" y="7693"/>
                  </a:lnTo>
                  <a:lnTo>
                    <a:pt x="239975" y="29114"/>
                  </a:lnTo>
                  <a:lnTo>
                    <a:pt x="272637" y="61776"/>
                  </a:lnTo>
                  <a:lnTo>
                    <a:pt x="294058" y="103193"/>
                  </a:lnTo>
                  <a:lnTo>
                    <a:pt x="301751" y="150876"/>
                  </a:lnTo>
                  <a:lnTo>
                    <a:pt x="294058" y="198558"/>
                  </a:lnTo>
                  <a:lnTo>
                    <a:pt x="272637" y="239975"/>
                  </a:lnTo>
                  <a:lnTo>
                    <a:pt x="239975" y="272637"/>
                  </a:lnTo>
                  <a:lnTo>
                    <a:pt x="198558" y="294058"/>
                  </a:lnTo>
                  <a:lnTo>
                    <a:pt x="150875" y="301752"/>
                  </a:lnTo>
                  <a:lnTo>
                    <a:pt x="103193" y="294058"/>
                  </a:lnTo>
                  <a:lnTo>
                    <a:pt x="61776" y="272637"/>
                  </a:lnTo>
                  <a:lnTo>
                    <a:pt x="29114" y="239975"/>
                  </a:lnTo>
                  <a:lnTo>
                    <a:pt x="7693" y="198558"/>
                  </a:lnTo>
                  <a:lnTo>
                    <a:pt x="0" y="1508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/>
            <p:cNvSpPr/>
            <p:nvPr/>
          </p:nvSpPr>
          <p:spPr>
            <a:xfrm>
              <a:off x="2734056" y="4861560"/>
              <a:ext cx="635" cy="676910"/>
            </a:xfrm>
            <a:custGeom>
              <a:avLst/>
              <a:gdLst/>
              <a:ahLst/>
              <a:cxnLst/>
              <a:rect l="l" t="t" r="r" b="b"/>
              <a:pathLst>
                <a:path w="635" h="676910">
                  <a:moveTo>
                    <a:pt x="635" y="67652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/>
            <p:cNvSpPr/>
            <p:nvPr/>
          </p:nvSpPr>
          <p:spPr>
            <a:xfrm>
              <a:off x="3051048" y="5548884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50875" y="0"/>
                  </a:moveTo>
                  <a:lnTo>
                    <a:pt x="103193" y="7691"/>
                  </a:lnTo>
                  <a:lnTo>
                    <a:pt x="61776" y="29110"/>
                  </a:lnTo>
                  <a:lnTo>
                    <a:pt x="29114" y="61771"/>
                  </a:lnTo>
                  <a:lnTo>
                    <a:pt x="7693" y="103188"/>
                  </a:lnTo>
                  <a:lnTo>
                    <a:pt x="0" y="150875"/>
                  </a:lnTo>
                  <a:lnTo>
                    <a:pt x="7693" y="198563"/>
                  </a:lnTo>
                  <a:lnTo>
                    <a:pt x="29114" y="239980"/>
                  </a:lnTo>
                  <a:lnTo>
                    <a:pt x="61776" y="272641"/>
                  </a:lnTo>
                  <a:lnTo>
                    <a:pt x="103193" y="294060"/>
                  </a:lnTo>
                  <a:lnTo>
                    <a:pt x="150875" y="301751"/>
                  </a:lnTo>
                  <a:lnTo>
                    <a:pt x="198558" y="294060"/>
                  </a:lnTo>
                  <a:lnTo>
                    <a:pt x="239975" y="272641"/>
                  </a:lnTo>
                  <a:lnTo>
                    <a:pt x="272637" y="239980"/>
                  </a:lnTo>
                  <a:lnTo>
                    <a:pt x="294058" y="198563"/>
                  </a:lnTo>
                  <a:lnTo>
                    <a:pt x="301751" y="150875"/>
                  </a:lnTo>
                  <a:lnTo>
                    <a:pt x="294058" y="103188"/>
                  </a:lnTo>
                  <a:lnTo>
                    <a:pt x="272637" y="61771"/>
                  </a:lnTo>
                  <a:lnTo>
                    <a:pt x="239975" y="29110"/>
                  </a:lnTo>
                  <a:lnTo>
                    <a:pt x="198558" y="7691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/>
            <p:cNvSpPr/>
            <p:nvPr/>
          </p:nvSpPr>
          <p:spPr>
            <a:xfrm>
              <a:off x="3051048" y="5548884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0" y="150875"/>
                  </a:moveTo>
                  <a:lnTo>
                    <a:pt x="7693" y="103188"/>
                  </a:lnTo>
                  <a:lnTo>
                    <a:pt x="29114" y="61771"/>
                  </a:lnTo>
                  <a:lnTo>
                    <a:pt x="61776" y="29110"/>
                  </a:lnTo>
                  <a:lnTo>
                    <a:pt x="103193" y="7691"/>
                  </a:lnTo>
                  <a:lnTo>
                    <a:pt x="150875" y="0"/>
                  </a:lnTo>
                  <a:lnTo>
                    <a:pt x="198558" y="7691"/>
                  </a:lnTo>
                  <a:lnTo>
                    <a:pt x="239975" y="29110"/>
                  </a:lnTo>
                  <a:lnTo>
                    <a:pt x="272637" y="61771"/>
                  </a:lnTo>
                  <a:lnTo>
                    <a:pt x="294058" y="103188"/>
                  </a:lnTo>
                  <a:lnTo>
                    <a:pt x="301751" y="150875"/>
                  </a:lnTo>
                  <a:lnTo>
                    <a:pt x="294058" y="198563"/>
                  </a:lnTo>
                  <a:lnTo>
                    <a:pt x="272637" y="239980"/>
                  </a:lnTo>
                  <a:lnTo>
                    <a:pt x="239975" y="272641"/>
                  </a:lnTo>
                  <a:lnTo>
                    <a:pt x="198558" y="294060"/>
                  </a:lnTo>
                  <a:lnTo>
                    <a:pt x="150875" y="301751"/>
                  </a:lnTo>
                  <a:lnTo>
                    <a:pt x="103193" y="294060"/>
                  </a:lnTo>
                  <a:lnTo>
                    <a:pt x="61776" y="272641"/>
                  </a:lnTo>
                  <a:lnTo>
                    <a:pt x="29114" y="239980"/>
                  </a:lnTo>
                  <a:lnTo>
                    <a:pt x="7693" y="198563"/>
                  </a:lnTo>
                  <a:lnTo>
                    <a:pt x="0" y="1508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/>
            <p:cNvSpPr/>
            <p:nvPr/>
          </p:nvSpPr>
          <p:spPr>
            <a:xfrm>
              <a:off x="2734056" y="4861560"/>
              <a:ext cx="467359" cy="686435"/>
            </a:xfrm>
            <a:custGeom>
              <a:avLst/>
              <a:gdLst/>
              <a:ahLst/>
              <a:cxnLst/>
              <a:rect l="l" t="t" r="r" b="b"/>
              <a:pathLst>
                <a:path w="467360" h="686435">
                  <a:moveTo>
                    <a:pt x="467232" y="68643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5"/>
            <p:cNvSpPr/>
            <p:nvPr/>
          </p:nvSpPr>
          <p:spPr>
            <a:xfrm>
              <a:off x="2263140" y="4861560"/>
              <a:ext cx="471805" cy="686435"/>
            </a:xfrm>
            <a:custGeom>
              <a:avLst/>
              <a:gdLst/>
              <a:ahLst/>
              <a:cxnLst/>
              <a:rect l="l" t="t" r="r" b="b"/>
              <a:pathLst>
                <a:path w="471805" h="686435">
                  <a:moveTo>
                    <a:pt x="0" y="686434"/>
                  </a:moveTo>
                  <a:lnTo>
                    <a:pt x="471297" y="0"/>
                  </a:lnTo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26"/>
          <p:cNvSpPr txBox="1"/>
          <p:nvPr/>
        </p:nvSpPr>
        <p:spPr>
          <a:xfrm>
            <a:off x="3957113" y="5907091"/>
            <a:ext cx="72783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CNN</a:t>
            </a:r>
            <a:endParaRPr sz="1800" b="1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</p:txBody>
      </p:sp>
      <p:grpSp>
        <p:nvGrpSpPr>
          <p:cNvPr id="37" name="object 27"/>
          <p:cNvGrpSpPr/>
          <p:nvPr/>
        </p:nvGrpSpPr>
        <p:grpSpPr>
          <a:xfrm>
            <a:off x="7189136" y="4336405"/>
            <a:ext cx="2190750" cy="1302385"/>
            <a:chOff x="5705602" y="4509261"/>
            <a:chExt cx="2190750" cy="1302385"/>
          </a:xfrm>
        </p:grpSpPr>
        <p:sp>
          <p:nvSpPr>
            <p:cNvPr id="38" name="object 28"/>
            <p:cNvSpPr/>
            <p:nvPr/>
          </p:nvSpPr>
          <p:spPr>
            <a:xfrm>
              <a:off x="5711952" y="5503163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150875" y="0"/>
                  </a:moveTo>
                  <a:lnTo>
                    <a:pt x="103193" y="7693"/>
                  </a:lnTo>
                  <a:lnTo>
                    <a:pt x="61776" y="29114"/>
                  </a:lnTo>
                  <a:lnTo>
                    <a:pt x="29114" y="61776"/>
                  </a:lnTo>
                  <a:lnTo>
                    <a:pt x="7693" y="103193"/>
                  </a:lnTo>
                  <a:lnTo>
                    <a:pt x="0" y="150876"/>
                  </a:lnTo>
                  <a:lnTo>
                    <a:pt x="7693" y="198563"/>
                  </a:lnTo>
                  <a:lnTo>
                    <a:pt x="29114" y="239980"/>
                  </a:lnTo>
                  <a:lnTo>
                    <a:pt x="61776" y="272641"/>
                  </a:lnTo>
                  <a:lnTo>
                    <a:pt x="103193" y="294060"/>
                  </a:lnTo>
                  <a:lnTo>
                    <a:pt x="150875" y="301752"/>
                  </a:lnTo>
                  <a:lnTo>
                    <a:pt x="198558" y="294060"/>
                  </a:lnTo>
                  <a:lnTo>
                    <a:pt x="239975" y="272641"/>
                  </a:lnTo>
                  <a:lnTo>
                    <a:pt x="272637" y="239980"/>
                  </a:lnTo>
                  <a:lnTo>
                    <a:pt x="294058" y="198563"/>
                  </a:lnTo>
                  <a:lnTo>
                    <a:pt x="301751" y="150876"/>
                  </a:lnTo>
                  <a:lnTo>
                    <a:pt x="294058" y="103193"/>
                  </a:lnTo>
                  <a:lnTo>
                    <a:pt x="272637" y="61776"/>
                  </a:lnTo>
                  <a:lnTo>
                    <a:pt x="239975" y="29114"/>
                  </a:lnTo>
                  <a:lnTo>
                    <a:pt x="198558" y="769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9"/>
            <p:cNvSpPr/>
            <p:nvPr/>
          </p:nvSpPr>
          <p:spPr>
            <a:xfrm>
              <a:off x="5711952" y="5503163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0" y="150876"/>
                  </a:moveTo>
                  <a:lnTo>
                    <a:pt x="7693" y="103193"/>
                  </a:lnTo>
                  <a:lnTo>
                    <a:pt x="29114" y="61776"/>
                  </a:lnTo>
                  <a:lnTo>
                    <a:pt x="61776" y="29114"/>
                  </a:lnTo>
                  <a:lnTo>
                    <a:pt x="103193" y="7693"/>
                  </a:lnTo>
                  <a:lnTo>
                    <a:pt x="150875" y="0"/>
                  </a:lnTo>
                  <a:lnTo>
                    <a:pt x="198558" y="7693"/>
                  </a:lnTo>
                  <a:lnTo>
                    <a:pt x="239975" y="29114"/>
                  </a:lnTo>
                  <a:lnTo>
                    <a:pt x="272637" y="61776"/>
                  </a:lnTo>
                  <a:lnTo>
                    <a:pt x="294058" y="103193"/>
                  </a:lnTo>
                  <a:lnTo>
                    <a:pt x="301751" y="150876"/>
                  </a:lnTo>
                  <a:lnTo>
                    <a:pt x="294058" y="198563"/>
                  </a:lnTo>
                  <a:lnTo>
                    <a:pt x="272637" y="239980"/>
                  </a:lnTo>
                  <a:lnTo>
                    <a:pt x="239975" y="272641"/>
                  </a:lnTo>
                  <a:lnTo>
                    <a:pt x="198558" y="294060"/>
                  </a:lnTo>
                  <a:lnTo>
                    <a:pt x="150875" y="301752"/>
                  </a:lnTo>
                  <a:lnTo>
                    <a:pt x="103193" y="294060"/>
                  </a:lnTo>
                  <a:lnTo>
                    <a:pt x="61776" y="272641"/>
                  </a:lnTo>
                  <a:lnTo>
                    <a:pt x="29114" y="239980"/>
                  </a:lnTo>
                  <a:lnTo>
                    <a:pt x="7693" y="198563"/>
                  </a:lnTo>
                  <a:lnTo>
                    <a:pt x="0" y="1508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0"/>
            <p:cNvSpPr/>
            <p:nvPr/>
          </p:nvSpPr>
          <p:spPr>
            <a:xfrm>
              <a:off x="6184392" y="5503163"/>
              <a:ext cx="300355" cy="302260"/>
            </a:xfrm>
            <a:custGeom>
              <a:avLst/>
              <a:gdLst/>
              <a:ahLst/>
              <a:cxnLst/>
              <a:rect l="l" t="t" r="r" b="b"/>
              <a:pathLst>
                <a:path w="300354" h="302260">
                  <a:moveTo>
                    <a:pt x="150113" y="0"/>
                  </a:moveTo>
                  <a:lnTo>
                    <a:pt x="102656" y="7693"/>
                  </a:lnTo>
                  <a:lnTo>
                    <a:pt x="61447" y="29114"/>
                  </a:lnTo>
                  <a:lnTo>
                    <a:pt x="28955" y="61776"/>
                  </a:lnTo>
                  <a:lnTo>
                    <a:pt x="7650" y="103193"/>
                  </a:lnTo>
                  <a:lnTo>
                    <a:pt x="0" y="150876"/>
                  </a:lnTo>
                  <a:lnTo>
                    <a:pt x="7650" y="198563"/>
                  </a:lnTo>
                  <a:lnTo>
                    <a:pt x="28955" y="239980"/>
                  </a:lnTo>
                  <a:lnTo>
                    <a:pt x="61447" y="272641"/>
                  </a:lnTo>
                  <a:lnTo>
                    <a:pt x="102656" y="294060"/>
                  </a:lnTo>
                  <a:lnTo>
                    <a:pt x="150113" y="301752"/>
                  </a:lnTo>
                  <a:lnTo>
                    <a:pt x="197571" y="294060"/>
                  </a:lnTo>
                  <a:lnTo>
                    <a:pt x="238780" y="272641"/>
                  </a:lnTo>
                  <a:lnTo>
                    <a:pt x="271272" y="239980"/>
                  </a:lnTo>
                  <a:lnTo>
                    <a:pt x="292577" y="198563"/>
                  </a:lnTo>
                  <a:lnTo>
                    <a:pt x="300228" y="150876"/>
                  </a:lnTo>
                  <a:lnTo>
                    <a:pt x="292577" y="103193"/>
                  </a:lnTo>
                  <a:lnTo>
                    <a:pt x="271272" y="61776"/>
                  </a:lnTo>
                  <a:lnTo>
                    <a:pt x="238780" y="29114"/>
                  </a:lnTo>
                  <a:lnTo>
                    <a:pt x="197571" y="7693"/>
                  </a:lnTo>
                  <a:lnTo>
                    <a:pt x="1501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1"/>
            <p:cNvSpPr/>
            <p:nvPr/>
          </p:nvSpPr>
          <p:spPr>
            <a:xfrm>
              <a:off x="6184392" y="5503163"/>
              <a:ext cx="300355" cy="302260"/>
            </a:xfrm>
            <a:custGeom>
              <a:avLst/>
              <a:gdLst/>
              <a:ahLst/>
              <a:cxnLst/>
              <a:rect l="l" t="t" r="r" b="b"/>
              <a:pathLst>
                <a:path w="300354" h="302260">
                  <a:moveTo>
                    <a:pt x="0" y="150876"/>
                  </a:moveTo>
                  <a:lnTo>
                    <a:pt x="7650" y="103193"/>
                  </a:lnTo>
                  <a:lnTo>
                    <a:pt x="28955" y="61776"/>
                  </a:lnTo>
                  <a:lnTo>
                    <a:pt x="61447" y="29114"/>
                  </a:lnTo>
                  <a:lnTo>
                    <a:pt x="102656" y="7693"/>
                  </a:lnTo>
                  <a:lnTo>
                    <a:pt x="150113" y="0"/>
                  </a:lnTo>
                  <a:lnTo>
                    <a:pt x="197571" y="7693"/>
                  </a:lnTo>
                  <a:lnTo>
                    <a:pt x="238780" y="29114"/>
                  </a:lnTo>
                  <a:lnTo>
                    <a:pt x="271272" y="61776"/>
                  </a:lnTo>
                  <a:lnTo>
                    <a:pt x="292577" y="103193"/>
                  </a:lnTo>
                  <a:lnTo>
                    <a:pt x="300228" y="150876"/>
                  </a:lnTo>
                  <a:lnTo>
                    <a:pt x="292577" y="198563"/>
                  </a:lnTo>
                  <a:lnTo>
                    <a:pt x="271272" y="239980"/>
                  </a:lnTo>
                  <a:lnTo>
                    <a:pt x="238780" y="272641"/>
                  </a:lnTo>
                  <a:lnTo>
                    <a:pt x="197571" y="294060"/>
                  </a:lnTo>
                  <a:lnTo>
                    <a:pt x="150113" y="301752"/>
                  </a:lnTo>
                  <a:lnTo>
                    <a:pt x="102656" y="294060"/>
                  </a:lnTo>
                  <a:lnTo>
                    <a:pt x="61447" y="272641"/>
                  </a:lnTo>
                  <a:lnTo>
                    <a:pt x="28955" y="239980"/>
                  </a:lnTo>
                  <a:lnTo>
                    <a:pt x="7650" y="198563"/>
                  </a:lnTo>
                  <a:lnTo>
                    <a:pt x="0" y="15087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2"/>
            <p:cNvSpPr/>
            <p:nvPr/>
          </p:nvSpPr>
          <p:spPr>
            <a:xfrm>
              <a:off x="6655308" y="5494019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150875" y="0"/>
                  </a:moveTo>
                  <a:lnTo>
                    <a:pt x="103193" y="7693"/>
                  </a:lnTo>
                  <a:lnTo>
                    <a:pt x="61776" y="29114"/>
                  </a:lnTo>
                  <a:lnTo>
                    <a:pt x="29114" y="61776"/>
                  </a:lnTo>
                  <a:lnTo>
                    <a:pt x="7693" y="103193"/>
                  </a:lnTo>
                  <a:lnTo>
                    <a:pt x="0" y="150875"/>
                  </a:lnTo>
                  <a:lnTo>
                    <a:pt x="7693" y="198563"/>
                  </a:lnTo>
                  <a:lnTo>
                    <a:pt x="29114" y="239980"/>
                  </a:lnTo>
                  <a:lnTo>
                    <a:pt x="61776" y="272641"/>
                  </a:lnTo>
                  <a:lnTo>
                    <a:pt x="103193" y="294060"/>
                  </a:lnTo>
                  <a:lnTo>
                    <a:pt x="150875" y="301751"/>
                  </a:lnTo>
                  <a:lnTo>
                    <a:pt x="198558" y="294060"/>
                  </a:lnTo>
                  <a:lnTo>
                    <a:pt x="239975" y="272641"/>
                  </a:lnTo>
                  <a:lnTo>
                    <a:pt x="272637" y="239980"/>
                  </a:lnTo>
                  <a:lnTo>
                    <a:pt x="294058" y="198563"/>
                  </a:lnTo>
                  <a:lnTo>
                    <a:pt x="301751" y="150875"/>
                  </a:lnTo>
                  <a:lnTo>
                    <a:pt x="294058" y="103193"/>
                  </a:lnTo>
                  <a:lnTo>
                    <a:pt x="272637" y="61776"/>
                  </a:lnTo>
                  <a:lnTo>
                    <a:pt x="239975" y="29114"/>
                  </a:lnTo>
                  <a:lnTo>
                    <a:pt x="198558" y="769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3"/>
            <p:cNvSpPr/>
            <p:nvPr/>
          </p:nvSpPr>
          <p:spPr>
            <a:xfrm>
              <a:off x="6655308" y="5494019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0" y="150875"/>
                  </a:moveTo>
                  <a:lnTo>
                    <a:pt x="7693" y="103193"/>
                  </a:lnTo>
                  <a:lnTo>
                    <a:pt x="29114" y="61776"/>
                  </a:lnTo>
                  <a:lnTo>
                    <a:pt x="61776" y="29114"/>
                  </a:lnTo>
                  <a:lnTo>
                    <a:pt x="103193" y="7693"/>
                  </a:lnTo>
                  <a:lnTo>
                    <a:pt x="150875" y="0"/>
                  </a:lnTo>
                  <a:lnTo>
                    <a:pt x="198558" y="7693"/>
                  </a:lnTo>
                  <a:lnTo>
                    <a:pt x="239975" y="29114"/>
                  </a:lnTo>
                  <a:lnTo>
                    <a:pt x="272637" y="61776"/>
                  </a:lnTo>
                  <a:lnTo>
                    <a:pt x="294058" y="103193"/>
                  </a:lnTo>
                  <a:lnTo>
                    <a:pt x="301751" y="150875"/>
                  </a:lnTo>
                  <a:lnTo>
                    <a:pt x="294058" y="198563"/>
                  </a:lnTo>
                  <a:lnTo>
                    <a:pt x="272637" y="239980"/>
                  </a:lnTo>
                  <a:lnTo>
                    <a:pt x="239975" y="272641"/>
                  </a:lnTo>
                  <a:lnTo>
                    <a:pt x="198558" y="294060"/>
                  </a:lnTo>
                  <a:lnTo>
                    <a:pt x="150875" y="301751"/>
                  </a:lnTo>
                  <a:lnTo>
                    <a:pt x="103193" y="294060"/>
                  </a:lnTo>
                  <a:lnTo>
                    <a:pt x="61776" y="272641"/>
                  </a:lnTo>
                  <a:lnTo>
                    <a:pt x="29114" y="239980"/>
                  </a:lnTo>
                  <a:lnTo>
                    <a:pt x="7693" y="198563"/>
                  </a:lnTo>
                  <a:lnTo>
                    <a:pt x="0" y="1508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4"/>
            <p:cNvSpPr/>
            <p:nvPr/>
          </p:nvSpPr>
          <p:spPr>
            <a:xfrm>
              <a:off x="6655308" y="4515611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150875" y="0"/>
                  </a:moveTo>
                  <a:lnTo>
                    <a:pt x="103193" y="7693"/>
                  </a:lnTo>
                  <a:lnTo>
                    <a:pt x="61776" y="29114"/>
                  </a:lnTo>
                  <a:lnTo>
                    <a:pt x="29114" y="61776"/>
                  </a:lnTo>
                  <a:lnTo>
                    <a:pt x="7693" y="103193"/>
                  </a:lnTo>
                  <a:lnTo>
                    <a:pt x="0" y="150875"/>
                  </a:lnTo>
                  <a:lnTo>
                    <a:pt x="7693" y="198558"/>
                  </a:lnTo>
                  <a:lnTo>
                    <a:pt x="29114" y="239975"/>
                  </a:lnTo>
                  <a:lnTo>
                    <a:pt x="61776" y="272637"/>
                  </a:lnTo>
                  <a:lnTo>
                    <a:pt x="103193" y="294058"/>
                  </a:lnTo>
                  <a:lnTo>
                    <a:pt x="150875" y="301751"/>
                  </a:lnTo>
                  <a:lnTo>
                    <a:pt x="198558" y="294058"/>
                  </a:lnTo>
                  <a:lnTo>
                    <a:pt x="239975" y="272637"/>
                  </a:lnTo>
                  <a:lnTo>
                    <a:pt x="272637" y="239975"/>
                  </a:lnTo>
                  <a:lnTo>
                    <a:pt x="294058" y="198558"/>
                  </a:lnTo>
                  <a:lnTo>
                    <a:pt x="301751" y="150875"/>
                  </a:lnTo>
                  <a:lnTo>
                    <a:pt x="294058" y="103193"/>
                  </a:lnTo>
                  <a:lnTo>
                    <a:pt x="272637" y="61776"/>
                  </a:lnTo>
                  <a:lnTo>
                    <a:pt x="239975" y="29114"/>
                  </a:lnTo>
                  <a:lnTo>
                    <a:pt x="198558" y="769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5"/>
            <p:cNvSpPr/>
            <p:nvPr/>
          </p:nvSpPr>
          <p:spPr>
            <a:xfrm>
              <a:off x="6655308" y="4515611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0" y="150875"/>
                  </a:moveTo>
                  <a:lnTo>
                    <a:pt x="7693" y="103193"/>
                  </a:lnTo>
                  <a:lnTo>
                    <a:pt x="29114" y="61776"/>
                  </a:lnTo>
                  <a:lnTo>
                    <a:pt x="61776" y="29114"/>
                  </a:lnTo>
                  <a:lnTo>
                    <a:pt x="103193" y="7693"/>
                  </a:lnTo>
                  <a:lnTo>
                    <a:pt x="150875" y="0"/>
                  </a:lnTo>
                  <a:lnTo>
                    <a:pt x="198558" y="7693"/>
                  </a:lnTo>
                  <a:lnTo>
                    <a:pt x="239975" y="29114"/>
                  </a:lnTo>
                  <a:lnTo>
                    <a:pt x="272637" y="61776"/>
                  </a:lnTo>
                  <a:lnTo>
                    <a:pt x="294058" y="103193"/>
                  </a:lnTo>
                  <a:lnTo>
                    <a:pt x="301751" y="150875"/>
                  </a:lnTo>
                  <a:lnTo>
                    <a:pt x="294058" y="198558"/>
                  </a:lnTo>
                  <a:lnTo>
                    <a:pt x="272637" y="239975"/>
                  </a:lnTo>
                  <a:lnTo>
                    <a:pt x="239975" y="272637"/>
                  </a:lnTo>
                  <a:lnTo>
                    <a:pt x="198558" y="294058"/>
                  </a:lnTo>
                  <a:lnTo>
                    <a:pt x="150875" y="301751"/>
                  </a:lnTo>
                  <a:lnTo>
                    <a:pt x="103193" y="294058"/>
                  </a:lnTo>
                  <a:lnTo>
                    <a:pt x="61776" y="272637"/>
                  </a:lnTo>
                  <a:lnTo>
                    <a:pt x="29114" y="239975"/>
                  </a:lnTo>
                  <a:lnTo>
                    <a:pt x="7693" y="198558"/>
                  </a:lnTo>
                  <a:lnTo>
                    <a:pt x="0" y="1508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6"/>
            <p:cNvSpPr/>
            <p:nvPr/>
          </p:nvSpPr>
          <p:spPr>
            <a:xfrm>
              <a:off x="5862828" y="4817363"/>
              <a:ext cx="944244" cy="686435"/>
            </a:xfrm>
            <a:custGeom>
              <a:avLst/>
              <a:gdLst/>
              <a:ahLst/>
              <a:cxnLst/>
              <a:rect l="l" t="t" r="r" b="b"/>
              <a:pathLst>
                <a:path w="944245" h="686435">
                  <a:moveTo>
                    <a:pt x="0" y="686435"/>
                  </a:moveTo>
                  <a:lnTo>
                    <a:pt x="943101" y="0"/>
                  </a:lnTo>
                </a:path>
                <a:path w="944245" h="686435">
                  <a:moveTo>
                    <a:pt x="470916" y="686435"/>
                  </a:moveTo>
                  <a:lnTo>
                    <a:pt x="942213" y="0"/>
                  </a:lnTo>
                </a:path>
                <a:path w="944245" h="686435">
                  <a:moveTo>
                    <a:pt x="943991" y="676529"/>
                  </a:moveTo>
                  <a:lnTo>
                    <a:pt x="943355" y="0"/>
                  </a:lnTo>
                </a:path>
              </a:pathLst>
            </a:custGeom>
            <a:ln w="12700">
              <a:solidFill>
                <a:srgbClr val="4471C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7"/>
            <p:cNvSpPr/>
            <p:nvPr/>
          </p:nvSpPr>
          <p:spPr>
            <a:xfrm>
              <a:off x="7121652" y="5503163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150875" y="0"/>
                  </a:moveTo>
                  <a:lnTo>
                    <a:pt x="103193" y="7693"/>
                  </a:lnTo>
                  <a:lnTo>
                    <a:pt x="61776" y="29114"/>
                  </a:lnTo>
                  <a:lnTo>
                    <a:pt x="29114" y="61776"/>
                  </a:lnTo>
                  <a:lnTo>
                    <a:pt x="7693" y="103193"/>
                  </a:lnTo>
                  <a:lnTo>
                    <a:pt x="0" y="150876"/>
                  </a:lnTo>
                  <a:lnTo>
                    <a:pt x="7693" y="198563"/>
                  </a:lnTo>
                  <a:lnTo>
                    <a:pt x="29114" y="239980"/>
                  </a:lnTo>
                  <a:lnTo>
                    <a:pt x="61776" y="272641"/>
                  </a:lnTo>
                  <a:lnTo>
                    <a:pt x="103193" y="294060"/>
                  </a:lnTo>
                  <a:lnTo>
                    <a:pt x="150875" y="301752"/>
                  </a:lnTo>
                  <a:lnTo>
                    <a:pt x="198558" y="294060"/>
                  </a:lnTo>
                  <a:lnTo>
                    <a:pt x="239975" y="272641"/>
                  </a:lnTo>
                  <a:lnTo>
                    <a:pt x="272637" y="239980"/>
                  </a:lnTo>
                  <a:lnTo>
                    <a:pt x="294058" y="198563"/>
                  </a:lnTo>
                  <a:lnTo>
                    <a:pt x="301751" y="150876"/>
                  </a:lnTo>
                  <a:lnTo>
                    <a:pt x="294058" y="103193"/>
                  </a:lnTo>
                  <a:lnTo>
                    <a:pt x="272637" y="61776"/>
                  </a:lnTo>
                  <a:lnTo>
                    <a:pt x="239975" y="29114"/>
                  </a:lnTo>
                  <a:lnTo>
                    <a:pt x="198558" y="769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8"/>
            <p:cNvSpPr/>
            <p:nvPr/>
          </p:nvSpPr>
          <p:spPr>
            <a:xfrm>
              <a:off x="7121652" y="5503163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0" y="150876"/>
                  </a:moveTo>
                  <a:lnTo>
                    <a:pt x="7693" y="103193"/>
                  </a:lnTo>
                  <a:lnTo>
                    <a:pt x="29114" y="61776"/>
                  </a:lnTo>
                  <a:lnTo>
                    <a:pt x="61776" y="29114"/>
                  </a:lnTo>
                  <a:lnTo>
                    <a:pt x="103193" y="7693"/>
                  </a:lnTo>
                  <a:lnTo>
                    <a:pt x="150875" y="0"/>
                  </a:lnTo>
                  <a:lnTo>
                    <a:pt x="198558" y="7693"/>
                  </a:lnTo>
                  <a:lnTo>
                    <a:pt x="239975" y="29114"/>
                  </a:lnTo>
                  <a:lnTo>
                    <a:pt x="272637" y="61776"/>
                  </a:lnTo>
                  <a:lnTo>
                    <a:pt x="294058" y="103193"/>
                  </a:lnTo>
                  <a:lnTo>
                    <a:pt x="301751" y="150876"/>
                  </a:lnTo>
                  <a:lnTo>
                    <a:pt x="294058" y="198563"/>
                  </a:lnTo>
                  <a:lnTo>
                    <a:pt x="272637" y="239980"/>
                  </a:lnTo>
                  <a:lnTo>
                    <a:pt x="239975" y="272641"/>
                  </a:lnTo>
                  <a:lnTo>
                    <a:pt x="198558" y="294060"/>
                  </a:lnTo>
                  <a:lnTo>
                    <a:pt x="150875" y="301752"/>
                  </a:lnTo>
                  <a:lnTo>
                    <a:pt x="103193" y="294060"/>
                  </a:lnTo>
                  <a:lnTo>
                    <a:pt x="61776" y="272641"/>
                  </a:lnTo>
                  <a:lnTo>
                    <a:pt x="29114" y="239980"/>
                  </a:lnTo>
                  <a:lnTo>
                    <a:pt x="7693" y="198563"/>
                  </a:lnTo>
                  <a:lnTo>
                    <a:pt x="0" y="1508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9"/>
            <p:cNvSpPr/>
            <p:nvPr/>
          </p:nvSpPr>
          <p:spPr>
            <a:xfrm>
              <a:off x="6806184" y="4817363"/>
              <a:ext cx="467359" cy="686435"/>
            </a:xfrm>
            <a:custGeom>
              <a:avLst/>
              <a:gdLst/>
              <a:ahLst/>
              <a:cxnLst/>
              <a:rect l="l" t="t" r="r" b="b"/>
              <a:pathLst>
                <a:path w="467359" h="686435">
                  <a:moveTo>
                    <a:pt x="467233" y="68643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71C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0"/>
            <p:cNvSpPr/>
            <p:nvPr/>
          </p:nvSpPr>
          <p:spPr>
            <a:xfrm>
              <a:off x="7587996" y="5503163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150875" y="0"/>
                  </a:moveTo>
                  <a:lnTo>
                    <a:pt x="103193" y="7693"/>
                  </a:lnTo>
                  <a:lnTo>
                    <a:pt x="61776" y="29114"/>
                  </a:lnTo>
                  <a:lnTo>
                    <a:pt x="29114" y="61776"/>
                  </a:lnTo>
                  <a:lnTo>
                    <a:pt x="7693" y="103193"/>
                  </a:lnTo>
                  <a:lnTo>
                    <a:pt x="0" y="150876"/>
                  </a:lnTo>
                  <a:lnTo>
                    <a:pt x="7693" y="198563"/>
                  </a:lnTo>
                  <a:lnTo>
                    <a:pt x="29114" y="239980"/>
                  </a:lnTo>
                  <a:lnTo>
                    <a:pt x="61776" y="272641"/>
                  </a:lnTo>
                  <a:lnTo>
                    <a:pt x="103193" y="294060"/>
                  </a:lnTo>
                  <a:lnTo>
                    <a:pt x="150875" y="301752"/>
                  </a:lnTo>
                  <a:lnTo>
                    <a:pt x="198558" y="294060"/>
                  </a:lnTo>
                  <a:lnTo>
                    <a:pt x="239975" y="272641"/>
                  </a:lnTo>
                  <a:lnTo>
                    <a:pt x="272637" y="239980"/>
                  </a:lnTo>
                  <a:lnTo>
                    <a:pt x="294058" y="198563"/>
                  </a:lnTo>
                  <a:lnTo>
                    <a:pt x="301751" y="150876"/>
                  </a:lnTo>
                  <a:lnTo>
                    <a:pt x="294058" y="103193"/>
                  </a:lnTo>
                  <a:lnTo>
                    <a:pt x="272637" y="61776"/>
                  </a:lnTo>
                  <a:lnTo>
                    <a:pt x="239975" y="29114"/>
                  </a:lnTo>
                  <a:lnTo>
                    <a:pt x="198558" y="769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1"/>
            <p:cNvSpPr/>
            <p:nvPr/>
          </p:nvSpPr>
          <p:spPr>
            <a:xfrm>
              <a:off x="7587996" y="5503163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59" h="302260">
                  <a:moveTo>
                    <a:pt x="0" y="150876"/>
                  </a:moveTo>
                  <a:lnTo>
                    <a:pt x="7693" y="103193"/>
                  </a:lnTo>
                  <a:lnTo>
                    <a:pt x="29114" y="61776"/>
                  </a:lnTo>
                  <a:lnTo>
                    <a:pt x="61776" y="29114"/>
                  </a:lnTo>
                  <a:lnTo>
                    <a:pt x="103193" y="7693"/>
                  </a:lnTo>
                  <a:lnTo>
                    <a:pt x="150875" y="0"/>
                  </a:lnTo>
                  <a:lnTo>
                    <a:pt x="198558" y="7693"/>
                  </a:lnTo>
                  <a:lnTo>
                    <a:pt x="239975" y="29114"/>
                  </a:lnTo>
                  <a:lnTo>
                    <a:pt x="272637" y="61776"/>
                  </a:lnTo>
                  <a:lnTo>
                    <a:pt x="294058" y="103193"/>
                  </a:lnTo>
                  <a:lnTo>
                    <a:pt x="301751" y="150876"/>
                  </a:lnTo>
                  <a:lnTo>
                    <a:pt x="294058" y="198563"/>
                  </a:lnTo>
                  <a:lnTo>
                    <a:pt x="272637" y="239980"/>
                  </a:lnTo>
                  <a:lnTo>
                    <a:pt x="239975" y="272641"/>
                  </a:lnTo>
                  <a:lnTo>
                    <a:pt x="198558" y="294060"/>
                  </a:lnTo>
                  <a:lnTo>
                    <a:pt x="150875" y="301752"/>
                  </a:lnTo>
                  <a:lnTo>
                    <a:pt x="103193" y="294060"/>
                  </a:lnTo>
                  <a:lnTo>
                    <a:pt x="61776" y="272641"/>
                  </a:lnTo>
                  <a:lnTo>
                    <a:pt x="29114" y="239980"/>
                  </a:lnTo>
                  <a:lnTo>
                    <a:pt x="7693" y="198563"/>
                  </a:lnTo>
                  <a:lnTo>
                    <a:pt x="0" y="1508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2"/>
            <p:cNvSpPr/>
            <p:nvPr/>
          </p:nvSpPr>
          <p:spPr>
            <a:xfrm>
              <a:off x="6806184" y="4817363"/>
              <a:ext cx="934085" cy="687070"/>
            </a:xfrm>
            <a:custGeom>
              <a:avLst/>
              <a:gdLst/>
              <a:ahLst/>
              <a:cxnLst/>
              <a:rect l="l" t="t" r="r" b="b"/>
              <a:pathLst>
                <a:path w="934084" h="687070">
                  <a:moveTo>
                    <a:pt x="933704" y="68656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71C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오른쪽 화살표 52"/>
          <p:cNvSpPr/>
          <p:nvPr/>
        </p:nvSpPr>
        <p:spPr>
          <a:xfrm>
            <a:off x="1460823" y="3607468"/>
            <a:ext cx="543227" cy="65891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80902" y="3701990"/>
            <a:ext cx="626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Transformer. Inductive bias </a:t>
            </a:r>
            <a:r>
              <a:rPr lang="ko-KR" altLang="en-US" sz="2000" b="1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↓ </a:t>
            </a:r>
            <a:r>
              <a:rPr lang="en-US" altLang="ko-KR" sz="2000" b="1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자유도 ↑</a:t>
            </a:r>
            <a:endParaRPr lang="ko-KR" altLang="en-US" sz="20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19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3661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B4213D-47E1-2134-942D-8372F2FD5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816353"/>
            <a:ext cx="9829800" cy="42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2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example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object 65"/>
          <p:cNvGrpSpPr/>
          <p:nvPr/>
        </p:nvGrpSpPr>
        <p:grpSpPr>
          <a:xfrm>
            <a:off x="9325828" y="717768"/>
            <a:ext cx="3532922" cy="1812789"/>
            <a:chOff x="9195816" y="6095"/>
            <a:chExt cx="2976880" cy="1638300"/>
          </a:xfrm>
        </p:grpSpPr>
        <p:sp>
          <p:nvSpPr>
            <p:cNvPr id="9" name="object 66"/>
            <p:cNvSpPr/>
            <p:nvPr/>
          </p:nvSpPr>
          <p:spPr>
            <a:xfrm>
              <a:off x="9195816" y="6095"/>
              <a:ext cx="2976372" cy="1638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7"/>
            <p:cNvSpPr/>
            <p:nvPr/>
          </p:nvSpPr>
          <p:spPr>
            <a:xfrm>
              <a:off x="9244584" y="1104899"/>
              <a:ext cx="1950720" cy="498475"/>
            </a:xfrm>
            <a:custGeom>
              <a:avLst/>
              <a:gdLst/>
              <a:ahLst/>
              <a:cxnLst/>
              <a:rect l="l" t="t" r="r" b="b"/>
              <a:pathLst>
                <a:path w="1950720" h="498475">
                  <a:moveTo>
                    <a:pt x="1950720" y="0"/>
                  </a:moveTo>
                  <a:lnTo>
                    <a:pt x="0" y="0"/>
                  </a:lnTo>
                  <a:lnTo>
                    <a:pt x="0" y="498348"/>
                  </a:lnTo>
                  <a:lnTo>
                    <a:pt x="1950720" y="498348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8"/>
            <p:cNvSpPr/>
            <p:nvPr/>
          </p:nvSpPr>
          <p:spPr>
            <a:xfrm>
              <a:off x="9244584" y="1104899"/>
              <a:ext cx="1950720" cy="498475"/>
            </a:xfrm>
            <a:custGeom>
              <a:avLst/>
              <a:gdLst/>
              <a:ahLst/>
              <a:cxnLst/>
              <a:rect l="l" t="t" r="r" b="b"/>
              <a:pathLst>
                <a:path w="1950720" h="498475">
                  <a:moveTo>
                    <a:pt x="0" y="498348"/>
                  </a:moveTo>
                  <a:lnTo>
                    <a:pt x="1950720" y="498348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498348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7"/>
          <p:cNvSpPr/>
          <p:nvPr/>
        </p:nvSpPr>
        <p:spPr>
          <a:xfrm>
            <a:off x="676655" y="2727789"/>
            <a:ext cx="1440180" cy="14401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/>
          <p:cNvSpPr/>
          <p:nvPr/>
        </p:nvSpPr>
        <p:spPr>
          <a:xfrm>
            <a:off x="4424171" y="6179649"/>
            <a:ext cx="605027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/>
          <p:cNvSpPr/>
          <p:nvPr/>
        </p:nvSpPr>
        <p:spPr>
          <a:xfrm>
            <a:off x="6056376" y="6179649"/>
            <a:ext cx="606551" cy="605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0"/>
          <p:cNvSpPr/>
          <p:nvPr/>
        </p:nvSpPr>
        <p:spPr>
          <a:xfrm>
            <a:off x="8054340" y="6179649"/>
            <a:ext cx="605027" cy="605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1"/>
          <p:cNvGrpSpPr/>
          <p:nvPr/>
        </p:nvGrpSpPr>
        <p:grpSpPr>
          <a:xfrm>
            <a:off x="676948" y="5041728"/>
            <a:ext cx="1440180" cy="1440180"/>
            <a:chOff x="676948" y="4528311"/>
            <a:chExt cx="1440180" cy="1440180"/>
          </a:xfrm>
        </p:grpSpPr>
        <p:sp>
          <p:nvSpPr>
            <p:cNvPr id="19" name="object 12"/>
            <p:cNvSpPr/>
            <p:nvPr/>
          </p:nvSpPr>
          <p:spPr>
            <a:xfrm>
              <a:off x="676948" y="4528311"/>
              <a:ext cx="1440141" cy="4800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/>
            <p:cNvSpPr/>
            <p:nvPr/>
          </p:nvSpPr>
          <p:spPr>
            <a:xfrm>
              <a:off x="676948" y="5008371"/>
              <a:ext cx="1440141" cy="4800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/>
            <p:cNvSpPr/>
            <p:nvPr/>
          </p:nvSpPr>
          <p:spPr>
            <a:xfrm>
              <a:off x="676948" y="5488368"/>
              <a:ext cx="1440141" cy="4800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2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666372"/>
              </p:ext>
            </p:extLst>
          </p:nvPr>
        </p:nvGraphicFramePr>
        <p:xfrm>
          <a:off x="657898" y="5022678"/>
          <a:ext cx="1440177" cy="1439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9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object 16"/>
          <p:cNvSpPr txBox="1"/>
          <p:nvPr/>
        </p:nvSpPr>
        <p:spPr>
          <a:xfrm>
            <a:off x="4026408" y="5106752"/>
            <a:ext cx="1400810" cy="56896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50"/>
              </a:spcBef>
            </a:pPr>
            <a:r>
              <a:rPr sz="1800" spc="-55" dirty="0">
                <a:solidFill>
                  <a:srgbClr val="FFFFFF"/>
                </a:solidFill>
                <a:cs typeface="Noto Sans CJK JP Black"/>
              </a:rPr>
              <a:t>1-d</a:t>
            </a:r>
            <a:r>
              <a:rPr sz="1800" spc="18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160" dirty="0">
                <a:solidFill>
                  <a:srgbClr val="FFFFFF"/>
                </a:solidFill>
                <a:cs typeface="Noto Sans CJK JP Black"/>
              </a:rPr>
              <a:t>vector</a:t>
            </a:r>
            <a:endParaRPr sz="1800">
              <a:cs typeface="Noto Sans CJK JP Black"/>
            </a:endParaRPr>
          </a:p>
          <a:p>
            <a:pPr marL="241935">
              <a:lnSpc>
                <a:spcPct val="100000"/>
              </a:lnSpc>
            </a:pPr>
            <a:r>
              <a:rPr sz="1800" spc="-155" dirty="0">
                <a:solidFill>
                  <a:srgbClr val="FFFFFF"/>
                </a:solidFill>
                <a:cs typeface="Noto Sans CJK JP Black"/>
              </a:rPr>
              <a:t>(patch</a:t>
            </a:r>
            <a:r>
              <a:rPr sz="1800" spc="-6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140" dirty="0">
                <a:solidFill>
                  <a:srgbClr val="FFFFFF"/>
                </a:solidFill>
                <a:cs typeface="Noto Sans CJK JP Black"/>
              </a:rPr>
              <a:t>1)</a:t>
            </a:r>
            <a:endParaRPr sz="1800">
              <a:cs typeface="Noto Sans CJK JP Black"/>
            </a:endParaRPr>
          </a:p>
        </p:txBody>
      </p:sp>
      <p:sp>
        <p:nvSpPr>
          <p:cNvPr id="24" name="object 17"/>
          <p:cNvSpPr txBox="1"/>
          <p:nvPr/>
        </p:nvSpPr>
        <p:spPr>
          <a:xfrm>
            <a:off x="2383282" y="3291795"/>
            <a:ext cx="668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cs typeface="Noto Sans CJK JP Black"/>
              </a:rPr>
              <a:t>48X48</a:t>
            </a:r>
            <a:endParaRPr sz="1800">
              <a:cs typeface="Noto Sans CJK JP Black"/>
            </a:endParaRPr>
          </a:p>
        </p:txBody>
      </p:sp>
      <p:sp>
        <p:nvSpPr>
          <p:cNvPr id="25" name="object 18"/>
          <p:cNvSpPr txBox="1"/>
          <p:nvPr/>
        </p:nvSpPr>
        <p:spPr>
          <a:xfrm>
            <a:off x="2266569" y="5587194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cs typeface="Noto Sans CJK JP Black"/>
              </a:rPr>
              <a:t>(16X16)*9</a:t>
            </a:r>
            <a:endParaRPr sz="1800">
              <a:cs typeface="Noto Sans CJK JP Black"/>
            </a:endParaRPr>
          </a:p>
        </p:txBody>
      </p:sp>
      <p:grpSp>
        <p:nvGrpSpPr>
          <p:cNvPr id="26" name="object 19"/>
          <p:cNvGrpSpPr/>
          <p:nvPr/>
        </p:nvGrpSpPr>
        <p:grpSpPr>
          <a:xfrm>
            <a:off x="9946893" y="4365834"/>
            <a:ext cx="1292860" cy="227965"/>
            <a:chOff x="9946893" y="3852417"/>
            <a:chExt cx="1292860" cy="227965"/>
          </a:xfrm>
        </p:grpSpPr>
        <p:sp>
          <p:nvSpPr>
            <p:cNvPr id="27" name="object 20"/>
            <p:cNvSpPr/>
            <p:nvPr/>
          </p:nvSpPr>
          <p:spPr>
            <a:xfrm>
              <a:off x="9946893" y="3852417"/>
              <a:ext cx="227583" cy="2275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/>
            <p:cNvSpPr/>
            <p:nvPr/>
          </p:nvSpPr>
          <p:spPr>
            <a:xfrm>
              <a:off x="10251693" y="3852417"/>
              <a:ext cx="227583" cy="2275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2"/>
            <p:cNvSpPr/>
            <p:nvPr/>
          </p:nvSpPr>
          <p:spPr>
            <a:xfrm>
              <a:off x="10556493" y="3852417"/>
              <a:ext cx="226059" cy="22758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3"/>
            <p:cNvSpPr/>
            <p:nvPr/>
          </p:nvSpPr>
          <p:spPr>
            <a:xfrm>
              <a:off x="11012169" y="3852417"/>
              <a:ext cx="227583" cy="2275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24"/>
          <p:cNvSpPr txBox="1"/>
          <p:nvPr/>
        </p:nvSpPr>
        <p:spPr>
          <a:xfrm>
            <a:off x="9812781" y="5273631"/>
            <a:ext cx="146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cs typeface="Noto Sans CJK JP Black"/>
              </a:rPr>
              <a:t>16X16X3=768</a:t>
            </a:r>
            <a:endParaRPr sz="1800">
              <a:cs typeface="Noto Sans CJK JP Black"/>
            </a:endParaRPr>
          </a:p>
        </p:txBody>
      </p:sp>
      <p:sp>
        <p:nvSpPr>
          <p:cNvPr id="36" name="object 25"/>
          <p:cNvSpPr txBox="1"/>
          <p:nvPr/>
        </p:nvSpPr>
        <p:spPr>
          <a:xfrm>
            <a:off x="10152126" y="2802845"/>
            <a:ext cx="808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cs typeface="Noto Sans CJK JP Black"/>
              </a:rPr>
              <a:t>D</a:t>
            </a:r>
            <a:r>
              <a:rPr sz="1800" spc="140" dirty="0">
                <a:cs typeface="Noto Sans CJK JP Black"/>
              </a:rPr>
              <a:t> </a:t>
            </a:r>
            <a:r>
              <a:rPr sz="1800" spc="-40" dirty="0">
                <a:cs typeface="Noto Sans CJK JP Black"/>
              </a:rPr>
              <a:t>=768</a:t>
            </a:r>
            <a:endParaRPr sz="1800">
              <a:cs typeface="Noto Sans CJK JP Black"/>
            </a:endParaRPr>
          </a:p>
        </p:txBody>
      </p:sp>
      <p:sp>
        <p:nvSpPr>
          <p:cNvPr id="37" name="object 26"/>
          <p:cNvSpPr/>
          <p:nvPr/>
        </p:nvSpPr>
        <p:spPr>
          <a:xfrm>
            <a:off x="1341119" y="4168731"/>
            <a:ext cx="114300" cy="874394"/>
          </a:xfrm>
          <a:custGeom>
            <a:avLst/>
            <a:gdLst/>
            <a:ahLst/>
            <a:cxnLst/>
            <a:rect l="l" t="t" r="r" b="b"/>
            <a:pathLst>
              <a:path w="114300" h="874395">
                <a:moveTo>
                  <a:pt x="38100" y="760094"/>
                </a:moveTo>
                <a:lnTo>
                  <a:pt x="0" y="760094"/>
                </a:lnTo>
                <a:lnTo>
                  <a:pt x="57150" y="874394"/>
                </a:lnTo>
                <a:lnTo>
                  <a:pt x="104775" y="779144"/>
                </a:lnTo>
                <a:lnTo>
                  <a:pt x="38100" y="779144"/>
                </a:lnTo>
                <a:lnTo>
                  <a:pt x="38100" y="760094"/>
                </a:lnTo>
                <a:close/>
              </a:path>
              <a:path w="114300" h="874395">
                <a:moveTo>
                  <a:pt x="76200" y="0"/>
                </a:moveTo>
                <a:lnTo>
                  <a:pt x="38100" y="0"/>
                </a:lnTo>
                <a:lnTo>
                  <a:pt x="38100" y="779144"/>
                </a:lnTo>
                <a:lnTo>
                  <a:pt x="76200" y="779144"/>
                </a:lnTo>
                <a:lnTo>
                  <a:pt x="76200" y="0"/>
                </a:lnTo>
                <a:close/>
              </a:path>
              <a:path w="114300" h="874395">
                <a:moveTo>
                  <a:pt x="114300" y="760094"/>
                </a:moveTo>
                <a:lnTo>
                  <a:pt x="76200" y="760094"/>
                </a:lnTo>
                <a:lnTo>
                  <a:pt x="76200" y="779144"/>
                </a:lnTo>
                <a:lnTo>
                  <a:pt x="104775" y="779144"/>
                </a:lnTo>
                <a:lnTo>
                  <a:pt x="114300" y="7600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7"/>
          <p:cNvSpPr txBox="1"/>
          <p:nvPr/>
        </p:nvSpPr>
        <p:spPr>
          <a:xfrm>
            <a:off x="5649467" y="5106752"/>
            <a:ext cx="1400810" cy="56896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50"/>
              </a:spcBef>
            </a:pPr>
            <a:r>
              <a:rPr sz="1800" spc="-55" dirty="0">
                <a:solidFill>
                  <a:srgbClr val="FFFFFF"/>
                </a:solidFill>
                <a:cs typeface="Noto Sans CJK JP Black"/>
              </a:rPr>
              <a:t>1-d</a:t>
            </a:r>
            <a:r>
              <a:rPr sz="1800" spc="18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160" dirty="0">
                <a:solidFill>
                  <a:srgbClr val="FFFFFF"/>
                </a:solidFill>
                <a:cs typeface="Noto Sans CJK JP Black"/>
              </a:rPr>
              <a:t>vector</a:t>
            </a:r>
            <a:endParaRPr sz="1800">
              <a:cs typeface="Noto Sans CJK JP Black"/>
            </a:endParaRPr>
          </a:p>
          <a:p>
            <a:pPr marL="242570">
              <a:lnSpc>
                <a:spcPct val="100000"/>
              </a:lnSpc>
            </a:pPr>
            <a:r>
              <a:rPr sz="1800" spc="-155" dirty="0">
                <a:solidFill>
                  <a:srgbClr val="FFFFFF"/>
                </a:solidFill>
                <a:cs typeface="Noto Sans CJK JP Black"/>
              </a:rPr>
              <a:t>(patch</a:t>
            </a:r>
            <a:r>
              <a:rPr sz="1800" spc="-6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140" dirty="0">
                <a:solidFill>
                  <a:srgbClr val="FFFFFF"/>
                </a:solidFill>
                <a:cs typeface="Noto Sans CJK JP Black"/>
              </a:rPr>
              <a:t>2)</a:t>
            </a:r>
            <a:endParaRPr sz="1800">
              <a:cs typeface="Noto Sans CJK JP Black"/>
            </a:endParaRPr>
          </a:p>
        </p:txBody>
      </p:sp>
      <p:sp>
        <p:nvSpPr>
          <p:cNvPr id="39" name="object 28"/>
          <p:cNvSpPr txBox="1"/>
          <p:nvPr/>
        </p:nvSpPr>
        <p:spPr>
          <a:xfrm>
            <a:off x="7656576" y="5086940"/>
            <a:ext cx="1400810" cy="56705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243840" marR="155575" indent="-79375">
              <a:lnSpc>
                <a:spcPct val="100000"/>
              </a:lnSpc>
              <a:spcBef>
                <a:spcPts val="40"/>
              </a:spcBef>
            </a:pPr>
            <a:r>
              <a:rPr sz="1800" spc="-55" dirty="0">
                <a:solidFill>
                  <a:srgbClr val="FFFFFF"/>
                </a:solidFill>
                <a:cs typeface="Noto Sans CJK JP Black"/>
              </a:rPr>
              <a:t>1-d </a:t>
            </a:r>
            <a:r>
              <a:rPr sz="1800" spc="-160" dirty="0">
                <a:solidFill>
                  <a:srgbClr val="FFFFFF"/>
                </a:solidFill>
                <a:cs typeface="Noto Sans CJK JP Black"/>
              </a:rPr>
              <a:t>vector  </a:t>
            </a:r>
            <a:r>
              <a:rPr sz="1800" spc="-155" dirty="0">
                <a:solidFill>
                  <a:srgbClr val="FFFFFF"/>
                </a:solidFill>
                <a:cs typeface="Noto Sans CJK JP Black"/>
              </a:rPr>
              <a:t>(patch</a:t>
            </a:r>
            <a:r>
              <a:rPr sz="1800" spc="-90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140" dirty="0">
                <a:solidFill>
                  <a:srgbClr val="FFFFFF"/>
                </a:solidFill>
                <a:cs typeface="Noto Sans CJK JP Black"/>
              </a:rPr>
              <a:t>9)</a:t>
            </a:r>
            <a:endParaRPr sz="1800">
              <a:cs typeface="Noto Sans CJK JP Black"/>
            </a:endParaRPr>
          </a:p>
        </p:txBody>
      </p:sp>
      <p:sp>
        <p:nvSpPr>
          <p:cNvPr id="40" name="object 29"/>
          <p:cNvSpPr/>
          <p:nvPr/>
        </p:nvSpPr>
        <p:spPr>
          <a:xfrm>
            <a:off x="4669535" y="5675967"/>
            <a:ext cx="114300" cy="504190"/>
          </a:xfrm>
          <a:custGeom>
            <a:avLst/>
            <a:gdLst/>
            <a:ahLst/>
            <a:cxnLst/>
            <a:rect l="l" t="t" r="r" b="b"/>
            <a:pathLst>
              <a:path w="114300" h="504189">
                <a:moveTo>
                  <a:pt x="76200" y="95250"/>
                </a:moveTo>
                <a:lnTo>
                  <a:pt x="38100" y="95250"/>
                </a:lnTo>
                <a:lnTo>
                  <a:pt x="38100" y="504126"/>
                </a:lnTo>
                <a:lnTo>
                  <a:pt x="76200" y="504126"/>
                </a:lnTo>
                <a:lnTo>
                  <a:pt x="76200" y="95250"/>
                </a:lnTo>
                <a:close/>
              </a:path>
              <a:path w="114300" h="5041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041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0"/>
          <p:cNvSpPr/>
          <p:nvPr/>
        </p:nvSpPr>
        <p:spPr>
          <a:xfrm>
            <a:off x="6294882" y="5675967"/>
            <a:ext cx="114300" cy="504825"/>
          </a:xfrm>
          <a:custGeom>
            <a:avLst/>
            <a:gdLst/>
            <a:ahLst/>
            <a:cxnLst/>
            <a:rect l="l" t="t" r="r" b="b"/>
            <a:pathLst>
              <a:path w="114300" h="504825">
                <a:moveTo>
                  <a:pt x="76203" y="113918"/>
                </a:moveTo>
                <a:lnTo>
                  <a:pt x="38103" y="114680"/>
                </a:lnTo>
                <a:lnTo>
                  <a:pt x="45973" y="504507"/>
                </a:lnTo>
                <a:lnTo>
                  <a:pt x="84073" y="503745"/>
                </a:lnTo>
                <a:lnTo>
                  <a:pt x="76203" y="113918"/>
                </a:lnTo>
                <a:close/>
              </a:path>
              <a:path w="114300" h="504825">
                <a:moveTo>
                  <a:pt x="54863" y="0"/>
                </a:moveTo>
                <a:lnTo>
                  <a:pt x="0" y="115443"/>
                </a:lnTo>
                <a:lnTo>
                  <a:pt x="38103" y="114680"/>
                </a:lnTo>
                <a:lnTo>
                  <a:pt x="37718" y="95631"/>
                </a:lnTo>
                <a:lnTo>
                  <a:pt x="75818" y="94868"/>
                </a:lnTo>
                <a:lnTo>
                  <a:pt x="104694" y="94868"/>
                </a:lnTo>
                <a:lnTo>
                  <a:pt x="54863" y="0"/>
                </a:lnTo>
                <a:close/>
              </a:path>
              <a:path w="114300" h="504825">
                <a:moveTo>
                  <a:pt x="75818" y="94868"/>
                </a:moveTo>
                <a:lnTo>
                  <a:pt x="37718" y="95631"/>
                </a:lnTo>
                <a:lnTo>
                  <a:pt x="38103" y="114680"/>
                </a:lnTo>
                <a:lnTo>
                  <a:pt x="76203" y="113918"/>
                </a:lnTo>
                <a:lnTo>
                  <a:pt x="75818" y="94868"/>
                </a:lnTo>
                <a:close/>
              </a:path>
              <a:path w="114300" h="504825">
                <a:moveTo>
                  <a:pt x="104694" y="94868"/>
                </a:moveTo>
                <a:lnTo>
                  <a:pt x="75818" y="94868"/>
                </a:lnTo>
                <a:lnTo>
                  <a:pt x="76203" y="113918"/>
                </a:lnTo>
                <a:lnTo>
                  <a:pt x="114300" y="113156"/>
                </a:lnTo>
                <a:lnTo>
                  <a:pt x="104694" y="94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1"/>
          <p:cNvSpPr/>
          <p:nvPr/>
        </p:nvSpPr>
        <p:spPr>
          <a:xfrm>
            <a:off x="8301228" y="5654631"/>
            <a:ext cx="114300" cy="525780"/>
          </a:xfrm>
          <a:custGeom>
            <a:avLst/>
            <a:gdLst/>
            <a:ahLst/>
            <a:cxnLst/>
            <a:rect l="l" t="t" r="r" b="b"/>
            <a:pathLst>
              <a:path w="114300" h="525779">
                <a:moveTo>
                  <a:pt x="76200" y="95250"/>
                </a:moveTo>
                <a:lnTo>
                  <a:pt x="38100" y="95250"/>
                </a:lnTo>
                <a:lnTo>
                  <a:pt x="38100" y="525233"/>
                </a:lnTo>
                <a:lnTo>
                  <a:pt x="76200" y="525233"/>
                </a:lnTo>
                <a:lnTo>
                  <a:pt x="76200" y="95250"/>
                </a:lnTo>
                <a:close/>
              </a:path>
              <a:path w="114300" h="52577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2577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2"/>
          <p:cNvSpPr txBox="1"/>
          <p:nvPr/>
        </p:nvSpPr>
        <p:spPr>
          <a:xfrm>
            <a:off x="7197090" y="6108122"/>
            <a:ext cx="3270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30" dirty="0">
                <a:cs typeface="Noto Sans CJK JP Black"/>
              </a:rPr>
              <a:t>…</a:t>
            </a:r>
            <a:endParaRPr sz="3200">
              <a:cs typeface="Noto Sans CJK JP Black"/>
            </a:endParaRPr>
          </a:p>
        </p:txBody>
      </p:sp>
      <p:sp>
        <p:nvSpPr>
          <p:cNvPr id="44" name="object 33"/>
          <p:cNvSpPr txBox="1"/>
          <p:nvPr/>
        </p:nvSpPr>
        <p:spPr>
          <a:xfrm>
            <a:off x="7195566" y="4999311"/>
            <a:ext cx="3270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30" dirty="0">
                <a:cs typeface="Noto Sans CJK JP Black"/>
              </a:rPr>
              <a:t>…</a:t>
            </a:r>
            <a:endParaRPr sz="3200">
              <a:cs typeface="Noto Sans CJK JP Black"/>
            </a:endParaRPr>
          </a:p>
        </p:txBody>
      </p:sp>
      <p:grpSp>
        <p:nvGrpSpPr>
          <p:cNvPr id="45" name="object 34"/>
          <p:cNvGrpSpPr/>
          <p:nvPr/>
        </p:nvGrpSpPr>
        <p:grpSpPr>
          <a:xfrm>
            <a:off x="4026153" y="2652859"/>
            <a:ext cx="4394200" cy="2456180"/>
            <a:chOff x="4026153" y="2139442"/>
            <a:chExt cx="4394200" cy="2456180"/>
          </a:xfrm>
        </p:grpSpPr>
        <p:sp>
          <p:nvSpPr>
            <p:cNvPr id="46" name="object 35"/>
            <p:cNvSpPr/>
            <p:nvPr/>
          </p:nvSpPr>
          <p:spPr>
            <a:xfrm>
              <a:off x="4669536" y="2625089"/>
              <a:ext cx="3746500" cy="1970405"/>
            </a:xfrm>
            <a:custGeom>
              <a:avLst/>
              <a:gdLst/>
              <a:ahLst/>
              <a:cxnLst/>
              <a:rect l="l" t="t" r="r" b="b"/>
              <a:pathLst>
                <a:path w="3746500" h="1970404">
                  <a:moveTo>
                    <a:pt x="114300" y="1578864"/>
                  </a:moveTo>
                  <a:lnTo>
                    <a:pt x="104775" y="1559814"/>
                  </a:lnTo>
                  <a:lnTo>
                    <a:pt x="57150" y="1464564"/>
                  </a:lnTo>
                  <a:lnTo>
                    <a:pt x="0" y="1578864"/>
                  </a:lnTo>
                  <a:lnTo>
                    <a:pt x="38100" y="1578864"/>
                  </a:lnTo>
                  <a:lnTo>
                    <a:pt x="38100" y="1970151"/>
                  </a:lnTo>
                  <a:lnTo>
                    <a:pt x="76200" y="1970151"/>
                  </a:lnTo>
                  <a:lnTo>
                    <a:pt x="76200" y="1578864"/>
                  </a:lnTo>
                  <a:lnTo>
                    <a:pt x="114300" y="1578864"/>
                  </a:lnTo>
                  <a:close/>
                </a:path>
                <a:path w="3746500" h="1970404">
                  <a:moveTo>
                    <a:pt x="118237" y="113792"/>
                  </a:moveTo>
                  <a:lnTo>
                    <a:pt x="108712" y="95123"/>
                  </a:lnTo>
                  <a:lnTo>
                    <a:pt x="60198" y="0"/>
                  </a:lnTo>
                  <a:lnTo>
                    <a:pt x="3937" y="114681"/>
                  </a:lnTo>
                  <a:lnTo>
                    <a:pt x="42049" y="114388"/>
                  </a:lnTo>
                  <a:lnTo>
                    <a:pt x="45212" y="519303"/>
                  </a:lnTo>
                  <a:lnTo>
                    <a:pt x="83312" y="519049"/>
                  </a:lnTo>
                  <a:lnTo>
                    <a:pt x="80149" y="114096"/>
                  </a:lnTo>
                  <a:lnTo>
                    <a:pt x="118237" y="113792"/>
                  </a:lnTo>
                  <a:close/>
                </a:path>
                <a:path w="3746500" h="1970404">
                  <a:moveTo>
                    <a:pt x="1737360" y="1569720"/>
                  </a:moveTo>
                  <a:lnTo>
                    <a:pt x="1727835" y="1550670"/>
                  </a:lnTo>
                  <a:lnTo>
                    <a:pt x="1680210" y="1455420"/>
                  </a:lnTo>
                  <a:lnTo>
                    <a:pt x="1623060" y="1569720"/>
                  </a:lnTo>
                  <a:lnTo>
                    <a:pt x="1661160" y="1569720"/>
                  </a:lnTo>
                  <a:lnTo>
                    <a:pt x="1661160" y="1970024"/>
                  </a:lnTo>
                  <a:lnTo>
                    <a:pt x="1699260" y="1970024"/>
                  </a:lnTo>
                  <a:lnTo>
                    <a:pt x="1699260" y="1569720"/>
                  </a:lnTo>
                  <a:lnTo>
                    <a:pt x="1737360" y="1569720"/>
                  </a:lnTo>
                  <a:close/>
                </a:path>
                <a:path w="3746500" h="1970404">
                  <a:moveTo>
                    <a:pt x="3745992" y="1563624"/>
                  </a:moveTo>
                  <a:lnTo>
                    <a:pt x="3736467" y="1544574"/>
                  </a:lnTo>
                  <a:lnTo>
                    <a:pt x="3688842" y="1449324"/>
                  </a:lnTo>
                  <a:lnTo>
                    <a:pt x="3631692" y="1563624"/>
                  </a:lnTo>
                  <a:lnTo>
                    <a:pt x="3669792" y="1563624"/>
                  </a:lnTo>
                  <a:lnTo>
                    <a:pt x="3669792" y="1948688"/>
                  </a:lnTo>
                  <a:lnTo>
                    <a:pt x="3707892" y="1948688"/>
                  </a:lnTo>
                  <a:lnTo>
                    <a:pt x="3707892" y="1563624"/>
                  </a:lnTo>
                  <a:lnTo>
                    <a:pt x="3745992" y="1563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6"/>
            <p:cNvSpPr/>
            <p:nvPr/>
          </p:nvSpPr>
          <p:spPr>
            <a:xfrm>
              <a:off x="4032503" y="2145792"/>
              <a:ext cx="1394460" cy="478790"/>
            </a:xfrm>
            <a:custGeom>
              <a:avLst/>
              <a:gdLst/>
              <a:ahLst/>
              <a:cxnLst/>
              <a:rect l="l" t="t" r="r" b="b"/>
              <a:pathLst>
                <a:path w="1394460" h="478789">
                  <a:moveTo>
                    <a:pt x="1394460" y="0"/>
                  </a:moveTo>
                  <a:lnTo>
                    <a:pt x="0" y="0"/>
                  </a:lnTo>
                  <a:lnTo>
                    <a:pt x="0" y="478536"/>
                  </a:lnTo>
                  <a:lnTo>
                    <a:pt x="1394460" y="478536"/>
                  </a:lnTo>
                  <a:lnTo>
                    <a:pt x="13944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7"/>
            <p:cNvSpPr/>
            <p:nvPr/>
          </p:nvSpPr>
          <p:spPr>
            <a:xfrm>
              <a:off x="4032503" y="2145792"/>
              <a:ext cx="1394460" cy="478790"/>
            </a:xfrm>
            <a:custGeom>
              <a:avLst/>
              <a:gdLst/>
              <a:ahLst/>
              <a:cxnLst/>
              <a:rect l="l" t="t" r="r" b="b"/>
              <a:pathLst>
                <a:path w="1394460" h="478789">
                  <a:moveTo>
                    <a:pt x="0" y="478536"/>
                  </a:moveTo>
                  <a:lnTo>
                    <a:pt x="1394460" y="478536"/>
                  </a:lnTo>
                  <a:lnTo>
                    <a:pt x="1394460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8"/>
            <p:cNvSpPr/>
            <p:nvPr/>
          </p:nvSpPr>
          <p:spPr>
            <a:xfrm>
              <a:off x="6292596" y="2617469"/>
              <a:ext cx="2127885" cy="520065"/>
            </a:xfrm>
            <a:custGeom>
              <a:avLst/>
              <a:gdLst/>
              <a:ahLst/>
              <a:cxnLst/>
              <a:rect l="l" t="t" r="r" b="b"/>
              <a:pathLst>
                <a:path w="2127884" h="520064">
                  <a:moveTo>
                    <a:pt x="114300" y="118872"/>
                  </a:moveTo>
                  <a:lnTo>
                    <a:pt x="104775" y="99822"/>
                  </a:lnTo>
                  <a:lnTo>
                    <a:pt x="57150" y="4572"/>
                  </a:lnTo>
                  <a:lnTo>
                    <a:pt x="0" y="118872"/>
                  </a:lnTo>
                  <a:lnTo>
                    <a:pt x="38100" y="118872"/>
                  </a:lnTo>
                  <a:lnTo>
                    <a:pt x="38100" y="519176"/>
                  </a:lnTo>
                  <a:lnTo>
                    <a:pt x="76200" y="519176"/>
                  </a:lnTo>
                  <a:lnTo>
                    <a:pt x="76200" y="118872"/>
                  </a:lnTo>
                  <a:lnTo>
                    <a:pt x="114300" y="118872"/>
                  </a:lnTo>
                  <a:close/>
                </a:path>
                <a:path w="2127884" h="520064">
                  <a:moveTo>
                    <a:pt x="2127758" y="113411"/>
                  </a:moveTo>
                  <a:lnTo>
                    <a:pt x="2118182" y="94996"/>
                  </a:lnTo>
                  <a:lnTo>
                    <a:pt x="2068830" y="0"/>
                  </a:lnTo>
                  <a:lnTo>
                    <a:pt x="2013458" y="115189"/>
                  </a:lnTo>
                  <a:lnTo>
                    <a:pt x="2051596" y="114604"/>
                  </a:lnTo>
                  <a:lnTo>
                    <a:pt x="2057908" y="519557"/>
                  </a:lnTo>
                  <a:lnTo>
                    <a:pt x="2096008" y="518922"/>
                  </a:lnTo>
                  <a:lnTo>
                    <a:pt x="2089696" y="114007"/>
                  </a:lnTo>
                  <a:lnTo>
                    <a:pt x="2127758" y="113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39"/>
          <p:cNvSpPr txBox="1"/>
          <p:nvPr/>
        </p:nvSpPr>
        <p:spPr>
          <a:xfrm>
            <a:off x="7190613" y="2495074"/>
            <a:ext cx="3270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830" dirty="0">
                <a:cs typeface="Noto Sans CJK JP Black"/>
              </a:rPr>
              <a:t>…</a:t>
            </a:r>
            <a:endParaRPr sz="3200">
              <a:cs typeface="Noto Sans CJK JP Black"/>
            </a:endParaRPr>
          </a:p>
        </p:txBody>
      </p:sp>
      <p:sp>
        <p:nvSpPr>
          <p:cNvPr id="51" name="object 40"/>
          <p:cNvSpPr txBox="1"/>
          <p:nvPr/>
        </p:nvSpPr>
        <p:spPr>
          <a:xfrm>
            <a:off x="10807065" y="4252805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70" dirty="0">
                <a:cs typeface="Noto Sans CJK JP Black"/>
              </a:rPr>
              <a:t>…</a:t>
            </a:r>
            <a:endParaRPr sz="1800">
              <a:cs typeface="Noto Sans CJK JP Black"/>
            </a:endParaRPr>
          </a:p>
        </p:txBody>
      </p:sp>
      <p:grpSp>
        <p:nvGrpSpPr>
          <p:cNvPr id="52" name="object 41"/>
          <p:cNvGrpSpPr/>
          <p:nvPr/>
        </p:nvGrpSpPr>
        <p:grpSpPr>
          <a:xfrm>
            <a:off x="9946893" y="3681559"/>
            <a:ext cx="1292860" cy="227965"/>
            <a:chOff x="9946893" y="3168142"/>
            <a:chExt cx="1292860" cy="227965"/>
          </a:xfrm>
        </p:grpSpPr>
        <p:sp>
          <p:nvSpPr>
            <p:cNvPr id="53" name="object 42"/>
            <p:cNvSpPr/>
            <p:nvPr/>
          </p:nvSpPr>
          <p:spPr>
            <a:xfrm>
              <a:off x="9946893" y="3168142"/>
              <a:ext cx="227583" cy="2275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3"/>
            <p:cNvSpPr/>
            <p:nvPr/>
          </p:nvSpPr>
          <p:spPr>
            <a:xfrm>
              <a:off x="10251693" y="3168142"/>
              <a:ext cx="227583" cy="2275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4"/>
            <p:cNvSpPr/>
            <p:nvPr/>
          </p:nvSpPr>
          <p:spPr>
            <a:xfrm>
              <a:off x="10556493" y="3168142"/>
              <a:ext cx="226059" cy="2275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5"/>
            <p:cNvSpPr/>
            <p:nvPr/>
          </p:nvSpPr>
          <p:spPr>
            <a:xfrm>
              <a:off x="11012169" y="3168142"/>
              <a:ext cx="227583" cy="22758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46"/>
          <p:cNvSpPr txBox="1"/>
          <p:nvPr/>
        </p:nvSpPr>
        <p:spPr>
          <a:xfrm>
            <a:off x="10807065" y="3567894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70" dirty="0">
                <a:cs typeface="Noto Sans CJK JP Black"/>
              </a:rPr>
              <a:t>…</a:t>
            </a:r>
            <a:endParaRPr sz="1800">
              <a:cs typeface="Noto Sans CJK JP Black"/>
            </a:endParaRPr>
          </a:p>
        </p:txBody>
      </p:sp>
      <p:grpSp>
        <p:nvGrpSpPr>
          <p:cNvPr id="58" name="object 47"/>
          <p:cNvGrpSpPr/>
          <p:nvPr/>
        </p:nvGrpSpPr>
        <p:grpSpPr>
          <a:xfrm>
            <a:off x="10058272" y="3899618"/>
            <a:ext cx="1071880" cy="1346200"/>
            <a:chOff x="10058272" y="3386201"/>
            <a:chExt cx="1071880" cy="1346200"/>
          </a:xfrm>
        </p:grpSpPr>
        <p:sp>
          <p:nvSpPr>
            <p:cNvPr id="59" name="object 48"/>
            <p:cNvSpPr/>
            <p:nvPr/>
          </p:nvSpPr>
          <p:spPr>
            <a:xfrm>
              <a:off x="10061447" y="3389376"/>
              <a:ext cx="1065530" cy="471170"/>
            </a:xfrm>
            <a:custGeom>
              <a:avLst/>
              <a:gdLst/>
              <a:ahLst/>
              <a:cxnLst/>
              <a:rect l="l" t="t" r="r" b="b"/>
              <a:pathLst>
                <a:path w="1065529" h="471170">
                  <a:moveTo>
                    <a:pt x="0" y="0"/>
                  </a:moveTo>
                  <a:lnTo>
                    <a:pt x="0" y="470662"/>
                  </a:lnTo>
                </a:path>
                <a:path w="1065529" h="471170">
                  <a:moveTo>
                    <a:pt x="0" y="0"/>
                  </a:moveTo>
                  <a:lnTo>
                    <a:pt x="304546" y="470662"/>
                  </a:lnTo>
                </a:path>
                <a:path w="1065529" h="471170">
                  <a:moveTo>
                    <a:pt x="0" y="0"/>
                  </a:moveTo>
                  <a:lnTo>
                    <a:pt x="608965" y="470662"/>
                  </a:lnTo>
                </a:path>
                <a:path w="1065529" h="471170">
                  <a:moveTo>
                    <a:pt x="0" y="0"/>
                  </a:moveTo>
                  <a:lnTo>
                    <a:pt x="1065022" y="470662"/>
                  </a:lnTo>
                </a:path>
                <a:path w="1065529" h="471170">
                  <a:moveTo>
                    <a:pt x="303275" y="0"/>
                  </a:moveTo>
                  <a:lnTo>
                    <a:pt x="303275" y="470662"/>
                  </a:lnTo>
                </a:path>
                <a:path w="1065529" h="471170">
                  <a:moveTo>
                    <a:pt x="303275" y="0"/>
                  </a:moveTo>
                  <a:lnTo>
                    <a:pt x="607822" y="470662"/>
                  </a:lnTo>
                </a:path>
                <a:path w="1065529" h="471170">
                  <a:moveTo>
                    <a:pt x="303275" y="0"/>
                  </a:moveTo>
                  <a:lnTo>
                    <a:pt x="1063752" y="470662"/>
                  </a:lnTo>
                </a:path>
                <a:path w="1065529" h="471170">
                  <a:moveTo>
                    <a:pt x="304546" y="0"/>
                  </a:moveTo>
                  <a:lnTo>
                    <a:pt x="0" y="470662"/>
                  </a:lnTo>
                </a:path>
                <a:path w="1065529" h="471170">
                  <a:moveTo>
                    <a:pt x="608965" y="0"/>
                  </a:moveTo>
                  <a:lnTo>
                    <a:pt x="0" y="470662"/>
                  </a:lnTo>
                </a:path>
                <a:path w="1065529" h="471170">
                  <a:moveTo>
                    <a:pt x="607822" y="0"/>
                  </a:moveTo>
                  <a:lnTo>
                    <a:pt x="303275" y="470662"/>
                  </a:lnTo>
                </a:path>
                <a:path w="1065529" h="471170">
                  <a:moveTo>
                    <a:pt x="608076" y="0"/>
                  </a:moveTo>
                  <a:lnTo>
                    <a:pt x="608076" y="470662"/>
                  </a:lnTo>
                </a:path>
                <a:path w="1065529" h="471170">
                  <a:moveTo>
                    <a:pt x="608076" y="0"/>
                  </a:moveTo>
                  <a:lnTo>
                    <a:pt x="1064132" y="470662"/>
                  </a:lnTo>
                </a:path>
                <a:path w="1065529" h="471170">
                  <a:moveTo>
                    <a:pt x="1063752" y="0"/>
                  </a:moveTo>
                  <a:lnTo>
                    <a:pt x="1063752" y="470662"/>
                  </a:lnTo>
                </a:path>
                <a:path w="1065529" h="471170">
                  <a:moveTo>
                    <a:pt x="1064132" y="0"/>
                  </a:moveTo>
                  <a:lnTo>
                    <a:pt x="608076" y="470662"/>
                  </a:lnTo>
                </a:path>
                <a:path w="1065529" h="471170">
                  <a:moveTo>
                    <a:pt x="1063752" y="0"/>
                  </a:moveTo>
                  <a:lnTo>
                    <a:pt x="303275" y="470662"/>
                  </a:lnTo>
                </a:path>
                <a:path w="1065529" h="471170">
                  <a:moveTo>
                    <a:pt x="1065022" y="0"/>
                  </a:moveTo>
                  <a:lnTo>
                    <a:pt x="0" y="470662"/>
                  </a:lnTo>
                </a:path>
              </a:pathLst>
            </a:custGeom>
            <a:ln w="635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49"/>
            <p:cNvSpPr/>
            <p:nvPr/>
          </p:nvSpPr>
          <p:spPr>
            <a:xfrm>
              <a:off x="10501121" y="4089654"/>
              <a:ext cx="114300" cy="642620"/>
            </a:xfrm>
            <a:custGeom>
              <a:avLst/>
              <a:gdLst/>
              <a:ahLst/>
              <a:cxnLst/>
              <a:rect l="l" t="t" r="r" b="b"/>
              <a:pathLst>
                <a:path w="114300" h="642620">
                  <a:moveTo>
                    <a:pt x="38158" y="114088"/>
                  </a:moveTo>
                  <a:lnTo>
                    <a:pt x="32766" y="642112"/>
                  </a:lnTo>
                  <a:lnTo>
                    <a:pt x="70866" y="642493"/>
                  </a:lnTo>
                  <a:lnTo>
                    <a:pt x="76258" y="114512"/>
                  </a:lnTo>
                  <a:lnTo>
                    <a:pt x="38158" y="114088"/>
                  </a:lnTo>
                  <a:close/>
                </a:path>
                <a:path w="114300" h="642620">
                  <a:moveTo>
                    <a:pt x="104583" y="94996"/>
                  </a:moveTo>
                  <a:lnTo>
                    <a:pt x="38353" y="94996"/>
                  </a:lnTo>
                  <a:lnTo>
                    <a:pt x="76453" y="95377"/>
                  </a:lnTo>
                  <a:lnTo>
                    <a:pt x="76258" y="114512"/>
                  </a:lnTo>
                  <a:lnTo>
                    <a:pt x="114300" y="114935"/>
                  </a:lnTo>
                  <a:lnTo>
                    <a:pt x="104583" y="94996"/>
                  </a:lnTo>
                  <a:close/>
                </a:path>
                <a:path w="114300" h="642620">
                  <a:moveTo>
                    <a:pt x="38353" y="94996"/>
                  </a:moveTo>
                  <a:lnTo>
                    <a:pt x="38158" y="114088"/>
                  </a:lnTo>
                  <a:lnTo>
                    <a:pt x="76258" y="114512"/>
                  </a:lnTo>
                  <a:lnTo>
                    <a:pt x="76453" y="95377"/>
                  </a:lnTo>
                  <a:lnTo>
                    <a:pt x="38353" y="94996"/>
                  </a:lnTo>
                  <a:close/>
                </a:path>
                <a:path w="114300" h="642620">
                  <a:moveTo>
                    <a:pt x="58293" y="0"/>
                  </a:moveTo>
                  <a:lnTo>
                    <a:pt x="0" y="113665"/>
                  </a:lnTo>
                  <a:lnTo>
                    <a:pt x="38158" y="114088"/>
                  </a:lnTo>
                  <a:lnTo>
                    <a:pt x="38353" y="94996"/>
                  </a:lnTo>
                  <a:lnTo>
                    <a:pt x="104583" y="94996"/>
                  </a:lnTo>
                  <a:lnTo>
                    <a:pt x="58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50"/>
          <p:cNvSpPr/>
          <p:nvPr/>
        </p:nvSpPr>
        <p:spPr>
          <a:xfrm>
            <a:off x="10501883" y="3144602"/>
            <a:ext cx="114300" cy="449580"/>
          </a:xfrm>
          <a:custGeom>
            <a:avLst/>
            <a:gdLst/>
            <a:ahLst/>
            <a:cxnLst/>
            <a:rect l="l" t="t" r="r" b="b"/>
            <a:pathLst>
              <a:path w="114300" h="449580">
                <a:moveTo>
                  <a:pt x="76200" y="95250"/>
                </a:moveTo>
                <a:lnTo>
                  <a:pt x="38100" y="95250"/>
                </a:lnTo>
                <a:lnTo>
                  <a:pt x="38100" y="449199"/>
                </a:lnTo>
                <a:lnTo>
                  <a:pt x="76200" y="449199"/>
                </a:lnTo>
                <a:lnTo>
                  <a:pt x="76200" y="95250"/>
                </a:lnTo>
                <a:close/>
              </a:path>
              <a:path w="114300" h="44958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4958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1"/>
          <p:cNvSpPr/>
          <p:nvPr/>
        </p:nvSpPr>
        <p:spPr>
          <a:xfrm>
            <a:off x="2318766" y="6394532"/>
            <a:ext cx="1633855" cy="114300"/>
          </a:xfrm>
          <a:custGeom>
            <a:avLst/>
            <a:gdLst/>
            <a:ahLst/>
            <a:cxnLst/>
            <a:rect l="l" t="t" r="r" b="b"/>
            <a:pathLst>
              <a:path w="1633854" h="114300">
                <a:moveTo>
                  <a:pt x="1519428" y="0"/>
                </a:moveTo>
                <a:lnTo>
                  <a:pt x="1519428" y="114300"/>
                </a:lnTo>
                <a:lnTo>
                  <a:pt x="1595628" y="76200"/>
                </a:lnTo>
                <a:lnTo>
                  <a:pt x="1538478" y="76200"/>
                </a:lnTo>
                <a:lnTo>
                  <a:pt x="1538478" y="38100"/>
                </a:lnTo>
                <a:lnTo>
                  <a:pt x="1595628" y="38100"/>
                </a:lnTo>
                <a:lnTo>
                  <a:pt x="1519428" y="0"/>
                </a:lnTo>
                <a:close/>
              </a:path>
              <a:path w="1633854" h="114300">
                <a:moveTo>
                  <a:pt x="151942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19428" y="76200"/>
                </a:lnTo>
                <a:lnTo>
                  <a:pt x="1519428" y="38100"/>
                </a:lnTo>
                <a:close/>
              </a:path>
              <a:path w="1633854" h="114300">
                <a:moveTo>
                  <a:pt x="1595628" y="38100"/>
                </a:moveTo>
                <a:lnTo>
                  <a:pt x="1538478" y="38100"/>
                </a:lnTo>
                <a:lnTo>
                  <a:pt x="1538478" y="76200"/>
                </a:lnTo>
                <a:lnTo>
                  <a:pt x="1595628" y="76200"/>
                </a:lnTo>
                <a:lnTo>
                  <a:pt x="1633728" y="57150"/>
                </a:lnTo>
                <a:lnTo>
                  <a:pt x="159562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2"/>
          <p:cNvSpPr txBox="1"/>
          <p:nvPr/>
        </p:nvSpPr>
        <p:spPr>
          <a:xfrm>
            <a:off x="4124959" y="2607138"/>
            <a:ext cx="1208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cs typeface="Noto Sans CJK JP Black"/>
              </a:rPr>
              <a:t>Patch</a:t>
            </a:r>
            <a:r>
              <a:rPr sz="1800" spc="-4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105" dirty="0">
                <a:solidFill>
                  <a:srgbClr val="FFFFFF"/>
                </a:solidFill>
                <a:cs typeface="Noto Sans CJK JP Black"/>
              </a:rPr>
              <a:t>1</a:t>
            </a:r>
            <a:endParaRPr sz="1800" dirty="0">
              <a:cs typeface="Noto Sans CJK JP Black"/>
            </a:endParaRPr>
          </a:p>
          <a:p>
            <a:pPr algn="ctr">
              <a:lnSpc>
                <a:spcPct val="100000"/>
              </a:lnSpc>
            </a:pPr>
            <a:r>
              <a:rPr sz="1800" spc="-120" dirty="0">
                <a:solidFill>
                  <a:srgbClr val="FFFFFF"/>
                </a:solidFill>
                <a:cs typeface="Noto Sans CJK JP Black"/>
              </a:rPr>
              <a:t>e</a:t>
            </a:r>
            <a:r>
              <a:rPr sz="1800" spc="-195" dirty="0">
                <a:solidFill>
                  <a:srgbClr val="FFFFFF"/>
                </a:solidFill>
                <a:cs typeface="Noto Sans CJK JP Black"/>
              </a:rPr>
              <a:t>m</a:t>
            </a:r>
            <a:r>
              <a:rPr sz="1800" spc="-114" dirty="0">
                <a:solidFill>
                  <a:srgbClr val="FFFFFF"/>
                </a:solidFill>
                <a:cs typeface="Noto Sans CJK JP Black"/>
              </a:rPr>
              <a:t>b</a:t>
            </a:r>
            <a:r>
              <a:rPr sz="1800" spc="-110" dirty="0">
                <a:solidFill>
                  <a:srgbClr val="FFFFFF"/>
                </a:solidFill>
                <a:cs typeface="Noto Sans CJK JP Black"/>
              </a:rPr>
              <a:t>e</a:t>
            </a:r>
            <a:r>
              <a:rPr sz="1800" spc="-105" dirty="0">
                <a:solidFill>
                  <a:srgbClr val="FFFFFF"/>
                </a:solidFill>
                <a:cs typeface="Noto Sans CJK JP Black"/>
              </a:rPr>
              <a:t>d</a:t>
            </a:r>
            <a:r>
              <a:rPr sz="1800" spc="-114" dirty="0">
                <a:solidFill>
                  <a:srgbClr val="FFFFFF"/>
                </a:solidFill>
                <a:cs typeface="Noto Sans CJK JP Black"/>
              </a:rPr>
              <a:t>d</a:t>
            </a:r>
            <a:r>
              <a:rPr sz="1800" spc="-110" dirty="0">
                <a:solidFill>
                  <a:srgbClr val="FFFFFF"/>
                </a:solidFill>
                <a:cs typeface="Noto Sans CJK JP Black"/>
              </a:rPr>
              <a:t>ing</a:t>
            </a:r>
            <a:endParaRPr sz="1800" dirty="0">
              <a:cs typeface="Noto Sans CJK JP Black"/>
            </a:endParaRPr>
          </a:p>
        </p:txBody>
      </p:sp>
      <p:grpSp>
        <p:nvGrpSpPr>
          <p:cNvPr id="64" name="object 53"/>
          <p:cNvGrpSpPr/>
          <p:nvPr/>
        </p:nvGrpSpPr>
        <p:grpSpPr>
          <a:xfrm>
            <a:off x="5646165" y="2648287"/>
            <a:ext cx="1407160" cy="492759"/>
            <a:chOff x="5646165" y="2134870"/>
            <a:chExt cx="1407160" cy="492759"/>
          </a:xfrm>
        </p:grpSpPr>
        <p:sp>
          <p:nvSpPr>
            <p:cNvPr id="65" name="object 54"/>
            <p:cNvSpPr/>
            <p:nvPr/>
          </p:nvSpPr>
          <p:spPr>
            <a:xfrm>
              <a:off x="5652515" y="2141220"/>
              <a:ext cx="1394460" cy="480059"/>
            </a:xfrm>
            <a:custGeom>
              <a:avLst/>
              <a:gdLst/>
              <a:ahLst/>
              <a:cxnLst/>
              <a:rect l="l" t="t" r="r" b="b"/>
              <a:pathLst>
                <a:path w="1394459" h="480060">
                  <a:moveTo>
                    <a:pt x="1394460" y="0"/>
                  </a:moveTo>
                  <a:lnTo>
                    <a:pt x="0" y="0"/>
                  </a:lnTo>
                  <a:lnTo>
                    <a:pt x="0" y="480060"/>
                  </a:lnTo>
                  <a:lnTo>
                    <a:pt x="1394460" y="480060"/>
                  </a:lnTo>
                  <a:lnTo>
                    <a:pt x="13944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5"/>
            <p:cNvSpPr/>
            <p:nvPr/>
          </p:nvSpPr>
          <p:spPr>
            <a:xfrm>
              <a:off x="5652515" y="2141220"/>
              <a:ext cx="1394460" cy="480059"/>
            </a:xfrm>
            <a:custGeom>
              <a:avLst/>
              <a:gdLst/>
              <a:ahLst/>
              <a:cxnLst/>
              <a:rect l="l" t="t" r="r" b="b"/>
              <a:pathLst>
                <a:path w="1394459" h="480060">
                  <a:moveTo>
                    <a:pt x="0" y="480060"/>
                  </a:moveTo>
                  <a:lnTo>
                    <a:pt x="1394460" y="480060"/>
                  </a:lnTo>
                  <a:lnTo>
                    <a:pt x="1394460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56"/>
          <p:cNvSpPr txBox="1"/>
          <p:nvPr/>
        </p:nvSpPr>
        <p:spPr>
          <a:xfrm>
            <a:off x="5674275" y="2605084"/>
            <a:ext cx="1207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279" algn="ctr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cs typeface="Noto Sans CJK JP Black"/>
              </a:rPr>
              <a:t>Patch </a:t>
            </a:r>
            <a:r>
              <a:rPr sz="1800" spc="-105" dirty="0">
                <a:solidFill>
                  <a:srgbClr val="FFFFFF"/>
                </a:solidFill>
                <a:cs typeface="Noto Sans CJK JP Black"/>
              </a:rPr>
              <a:t>2 </a:t>
            </a:r>
            <a:r>
              <a:rPr lang="en-US" sz="1800" spc="-105" dirty="0">
                <a:solidFill>
                  <a:srgbClr val="FFFFFF"/>
                </a:solidFill>
                <a:cs typeface="Noto Sans CJK JP Black"/>
              </a:rPr>
              <a:t>   </a:t>
            </a:r>
            <a:r>
              <a:rPr sz="1800" spc="-140" dirty="0">
                <a:solidFill>
                  <a:srgbClr val="FFFFFF"/>
                </a:solidFill>
                <a:cs typeface="Noto Sans CJK JP Black"/>
              </a:rPr>
              <a:t>emb</a:t>
            </a:r>
            <a:r>
              <a:rPr sz="1800" spc="-120" dirty="0">
                <a:solidFill>
                  <a:srgbClr val="FFFFFF"/>
                </a:solidFill>
                <a:cs typeface="Noto Sans CJK JP Black"/>
              </a:rPr>
              <a:t>e</a:t>
            </a:r>
            <a:r>
              <a:rPr sz="1800" spc="-110" dirty="0">
                <a:solidFill>
                  <a:srgbClr val="FFFFFF"/>
                </a:solidFill>
                <a:cs typeface="Noto Sans CJK JP Black"/>
              </a:rPr>
              <a:t>d</a:t>
            </a:r>
            <a:r>
              <a:rPr sz="1800" spc="-114" dirty="0">
                <a:solidFill>
                  <a:srgbClr val="FFFFFF"/>
                </a:solidFill>
                <a:cs typeface="Noto Sans CJK JP Black"/>
              </a:rPr>
              <a:t>d</a:t>
            </a:r>
            <a:r>
              <a:rPr sz="1800" spc="-110" dirty="0">
                <a:solidFill>
                  <a:srgbClr val="FFFFFF"/>
                </a:solidFill>
                <a:cs typeface="Noto Sans CJK JP Black"/>
              </a:rPr>
              <a:t>ing</a:t>
            </a:r>
            <a:endParaRPr sz="1800" dirty="0">
              <a:cs typeface="Noto Sans CJK JP Black"/>
            </a:endParaRPr>
          </a:p>
        </p:txBody>
      </p:sp>
      <p:grpSp>
        <p:nvGrpSpPr>
          <p:cNvPr id="68" name="object 57"/>
          <p:cNvGrpSpPr/>
          <p:nvPr/>
        </p:nvGrpSpPr>
        <p:grpSpPr>
          <a:xfrm>
            <a:off x="7656321" y="2643715"/>
            <a:ext cx="1407160" cy="492759"/>
            <a:chOff x="7656321" y="2130298"/>
            <a:chExt cx="1407160" cy="492759"/>
          </a:xfrm>
        </p:grpSpPr>
        <p:sp>
          <p:nvSpPr>
            <p:cNvPr id="69" name="object 58"/>
            <p:cNvSpPr/>
            <p:nvPr/>
          </p:nvSpPr>
          <p:spPr>
            <a:xfrm>
              <a:off x="7662671" y="2136648"/>
              <a:ext cx="1394460" cy="480059"/>
            </a:xfrm>
            <a:custGeom>
              <a:avLst/>
              <a:gdLst/>
              <a:ahLst/>
              <a:cxnLst/>
              <a:rect l="l" t="t" r="r" b="b"/>
              <a:pathLst>
                <a:path w="1394459" h="480060">
                  <a:moveTo>
                    <a:pt x="1394459" y="0"/>
                  </a:moveTo>
                  <a:lnTo>
                    <a:pt x="0" y="0"/>
                  </a:lnTo>
                  <a:lnTo>
                    <a:pt x="0" y="480060"/>
                  </a:lnTo>
                  <a:lnTo>
                    <a:pt x="1394459" y="480060"/>
                  </a:lnTo>
                  <a:lnTo>
                    <a:pt x="139445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70" name="object 59"/>
            <p:cNvSpPr/>
            <p:nvPr/>
          </p:nvSpPr>
          <p:spPr>
            <a:xfrm>
              <a:off x="7662671" y="2136648"/>
              <a:ext cx="1394460" cy="480059"/>
            </a:xfrm>
            <a:custGeom>
              <a:avLst/>
              <a:gdLst/>
              <a:ahLst/>
              <a:cxnLst/>
              <a:rect l="l" t="t" r="r" b="b"/>
              <a:pathLst>
                <a:path w="1394459" h="480060">
                  <a:moveTo>
                    <a:pt x="0" y="480060"/>
                  </a:moveTo>
                  <a:lnTo>
                    <a:pt x="1394459" y="480060"/>
                  </a:lnTo>
                  <a:lnTo>
                    <a:pt x="1394459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71" name="object 60"/>
          <p:cNvSpPr txBox="1"/>
          <p:nvPr/>
        </p:nvSpPr>
        <p:spPr>
          <a:xfrm>
            <a:off x="7756652" y="2599011"/>
            <a:ext cx="1207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cs typeface="Noto Sans CJK JP Black"/>
              </a:rPr>
              <a:t>Patch </a:t>
            </a:r>
            <a:r>
              <a:rPr sz="1800" spc="-105" dirty="0">
                <a:solidFill>
                  <a:srgbClr val="FFFFFF"/>
                </a:solidFill>
                <a:cs typeface="Noto Sans CJK JP Black"/>
              </a:rPr>
              <a:t>9  </a:t>
            </a:r>
            <a:r>
              <a:rPr lang="en-US" sz="1800" spc="-105" dirty="0">
                <a:solidFill>
                  <a:srgbClr val="FFFFFF"/>
                </a:solidFill>
                <a:cs typeface="Noto Sans CJK JP Black"/>
              </a:rPr>
              <a:t>  </a:t>
            </a:r>
            <a:r>
              <a:rPr sz="1800" spc="-140" dirty="0">
                <a:solidFill>
                  <a:srgbClr val="FFFFFF"/>
                </a:solidFill>
                <a:cs typeface="Noto Sans CJK JP Black"/>
              </a:rPr>
              <a:t>emb</a:t>
            </a:r>
            <a:r>
              <a:rPr sz="1800" spc="-120" dirty="0">
                <a:solidFill>
                  <a:srgbClr val="FFFFFF"/>
                </a:solidFill>
                <a:cs typeface="Noto Sans CJK JP Black"/>
              </a:rPr>
              <a:t>e</a:t>
            </a:r>
            <a:r>
              <a:rPr sz="1800" spc="-110" dirty="0">
                <a:solidFill>
                  <a:srgbClr val="FFFFFF"/>
                </a:solidFill>
                <a:cs typeface="Noto Sans CJK JP Black"/>
              </a:rPr>
              <a:t>d</a:t>
            </a:r>
            <a:r>
              <a:rPr sz="1800" spc="-114" dirty="0">
                <a:solidFill>
                  <a:srgbClr val="FFFFFF"/>
                </a:solidFill>
                <a:cs typeface="Noto Sans CJK JP Black"/>
              </a:rPr>
              <a:t>d</a:t>
            </a:r>
            <a:r>
              <a:rPr sz="1800" spc="-110" dirty="0">
                <a:solidFill>
                  <a:srgbClr val="FFFFFF"/>
                </a:solidFill>
                <a:cs typeface="Noto Sans CJK JP Black"/>
              </a:rPr>
              <a:t>ing</a:t>
            </a:r>
            <a:endParaRPr sz="1800" dirty="0">
              <a:cs typeface="Noto Sans CJK JP Black"/>
            </a:endParaRPr>
          </a:p>
        </p:txBody>
      </p:sp>
      <p:sp>
        <p:nvSpPr>
          <p:cNvPr id="72" name="object 61"/>
          <p:cNvSpPr txBox="1"/>
          <p:nvPr/>
        </p:nvSpPr>
        <p:spPr>
          <a:xfrm>
            <a:off x="4650740" y="629648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cs typeface="Trebuchet MS"/>
              </a:rPr>
              <a:t>1</a:t>
            </a:r>
            <a:endParaRPr sz="1800">
              <a:cs typeface="Trebuchet MS"/>
            </a:endParaRPr>
          </a:p>
        </p:txBody>
      </p:sp>
      <p:sp>
        <p:nvSpPr>
          <p:cNvPr id="73" name="object 62"/>
          <p:cNvSpPr txBox="1"/>
          <p:nvPr/>
        </p:nvSpPr>
        <p:spPr>
          <a:xfrm>
            <a:off x="6279260" y="6316605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cs typeface="Trebuchet MS"/>
              </a:rPr>
              <a:t>2</a:t>
            </a:r>
            <a:endParaRPr sz="1800">
              <a:cs typeface="Trebuchet MS"/>
            </a:endParaRPr>
          </a:p>
        </p:txBody>
      </p:sp>
      <p:sp>
        <p:nvSpPr>
          <p:cNvPr id="74" name="object 63"/>
          <p:cNvSpPr txBox="1"/>
          <p:nvPr/>
        </p:nvSpPr>
        <p:spPr>
          <a:xfrm>
            <a:off x="8278748" y="632666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cs typeface="Trebuchet MS"/>
              </a:rPr>
              <a:t>9</a:t>
            </a:r>
            <a:endParaRPr sz="1800">
              <a:cs typeface="Trebuchet MS"/>
            </a:endParaRPr>
          </a:p>
        </p:txBody>
      </p:sp>
      <p:sp>
        <p:nvSpPr>
          <p:cNvPr id="75" name="object 64"/>
          <p:cNvSpPr txBox="1"/>
          <p:nvPr/>
        </p:nvSpPr>
        <p:spPr>
          <a:xfrm>
            <a:off x="752957" y="2380697"/>
            <a:ext cx="1289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cs typeface="Noto Sans CJK JP Black"/>
              </a:rPr>
              <a:t>Input </a:t>
            </a:r>
            <a:r>
              <a:rPr sz="1800" spc="-125" dirty="0">
                <a:cs typeface="Noto Sans CJK JP Black"/>
              </a:rPr>
              <a:t>Image</a:t>
            </a:r>
            <a:endParaRPr sz="1800">
              <a:cs typeface="Noto Sans CJK JP Black"/>
            </a:endParaRPr>
          </a:p>
        </p:txBody>
      </p:sp>
      <p:grpSp>
        <p:nvGrpSpPr>
          <p:cNvPr id="76" name="object 69"/>
          <p:cNvGrpSpPr/>
          <p:nvPr/>
        </p:nvGrpSpPr>
        <p:grpSpPr>
          <a:xfrm>
            <a:off x="4020058" y="3661746"/>
            <a:ext cx="5043805" cy="948690"/>
            <a:chOff x="4020058" y="3148329"/>
            <a:chExt cx="5043805" cy="948690"/>
          </a:xfrm>
        </p:grpSpPr>
        <p:sp>
          <p:nvSpPr>
            <p:cNvPr id="77" name="object 70"/>
            <p:cNvSpPr/>
            <p:nvPr/>
          </p:nvSpPr>
          <p:spPr>
            <a:xfrm>
              <a:off x="4026408" y="3154679"/>
              <a:ext cx="5031105" cy="935990"/>
            </a:xfrm>
            <a:custGeom>
              <a:avLst/>
              <a:gdLst/>
              <a:ahLst/>
              <a:cxnLst/>
              <a:rect l="l" t="t" r="r" b="b"/>
              <a:pathLst>
                <a:path w="5031105" h="935989">
                  <a:moveTo>
                    <a:pt x="4874768" y="0"/>
                  </a:moveTo>
                  <a:lnTo>
                    <a:pt x="155955" y="0"/>
                  </a:lnTo>
                  <a:lnTo>
                    <a:pt x="106671" y="7953"/>
                  </a:lnTo>
                  <a:lnTo>
                    <a:pt x="63861" y="30097"/>
                  </a:lnTo>
                  <a:lnTo>
                    <a:pt x="30097" y="63861"/>
                  </a:lnTo>
                  <a:lnTo>
                    <a:pt x="7953" y="106671"/>
                  </a:lnTo>
                  <a:lnTo>
                    <a:pt x="0" y="155956"/>
                  </a:lnTo>
                  <a:lnTo>
                    <a:pt x="0" y="779780"/>
                  </a:lnTo>
                  <a:lnTo>
                    <a:pt x="7953" y="829064"/>
                  </a:lnTo>
                  <a:lnTo>
                    <a:pt x="30097" y="871874"/>
                  </a:lnTo>
                  <a:lnTo>
                    <a:pt x="63861" y="905638"/>
                  </a:lnTo>
                  <a:lnTo>
                    <a:pt x="106671" y="927782"/>
                  </a:lnTo>
                  <a:lnTo>
                    <a:pt x="155955" y="935736"/>
                  </a:lnTo>
                  <a:lnTo>
                    <a:pt x="4874768" y="935736"/>
                  </a:lnTo>
                  <a:lnTo>
                    <a:pt x="4924052" y="927782"/>
                  </a:lnTo>
                  <a:lnTo>
                    <a:pt x="4966862" y="905638"/>
                  </a:lnTo>
                  <a:lnTo>
                    <a:pt x="5000626" y="871874"/>
                  </a:lnTo>
                  <a:lnTo>
                    <a:pt x="5022770" y="829064"/>
                  </a:lnTo>
                  <a:lnTo>
                    <a:pt x="5030723" y="779780"/>
                  </a:lnTo>
                  <a:lnTo>
                    <a:pt x="5030723" y="155956"/>
                  </a:lnTo>
                  <a:lnTo>
                    <a:pt x="5022770" y="106671"/>
                  </a:lnTo>
                  <a:lnTo>
                    <a:pt x="5000626" y="63861"/>
                  </a:lnTo>
                  <a:lnTo>
                    <a:pt x="4966862" y="30097"/>
                  </a:lnTo>
                  <a:lnTo>
                    <a:pt x="4924052" y="7953"/>
                  </a:lnTo>
                  <a:lnTo>
                    <a:pt x="487476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1"/>
            <p:cNvSpPr/>
            <p:nvPr/>
          </p:nvSpPr>
          <p:spPr>
            <a:xfrm>
              <a:off x="4026408" y="3154679"/>
              <a:ext cx="5031105" cy="935990"/>
            </a:xfrm>
            <a:custGeom>
              <a:avLst/>
              <a:gdLst/>
              <a:ahLst/>
              <a:cxnLst/>
              <a:rect l="l" t="t" r="r" b="b"/>
              <a:pathLst>
                <a:path w="5031105" h="935989">
                  <a:moveTo>
                    <a:pt x="0" y="155956"/>
                  </a:moveTo>
                  <a:lnTo>
                    <a:pt x="7953" y="106671"/>
                  </a:lnTo>
                  <a:lnTo>
                    <a:pt x="30097" y="63861"/>
                  </a:lnTo>
                  <a:lnTo>
                    <a:pt x="63861" y="30097"/>
                  </a:lnTo>
                  <a:lnTo>
                    <a:pt x="106671" y="7953"/>
                  </a:lnTo>
                  <a:lnTo>
                    <a:pt x="155955" y="0"/>
                  </a:lnTo>
                  <a:lnTo>
                    <a:pt x="4874768" y="0"/>
                  </a:lnTo>
                  <a:lnTo>
                    <a:pt x="4924052" y="7953"/>
                  </a:lnTo>
                  <a:lnTo>
                    <a:pt x="4966862" y="30097"/>
                  </a:lnTo>
                  <a:lnTo>
                    <a:pt x="5000626" y="63861"/>
                  </a:lnTo>
                  <a:lnTo>
                    <a:pt x="5022770" y="106671"/>
                  </a:lnTo>
                  <a:lnTo>
                    <a:pt x="5030723" y="155956"/>
                  </a:lnTo>
                  <a:lnTo>
                    <a:pt x="5030723" y="779780"/>
                  </a:lnTo>
                  <a:lnTo>
                    <a:pt x="5022770" y="829064"/>
                  </a:lnTo>
                  <a:lnTo>
                    <a:pt x="5000626" y="871874"/>
                  </a:lnTo>
                  <a:lnTo>
                    <a:pt x="4966862" y="905638"/>
                  </a:lnTo>
                  <a:lnTo>
                    <a:pt x="4924052" y="927782"/>
                  </a:lnTo>
                  <a:lnTo>
                    <a:pt x="4874768" y="935736"/>
                  </a:lnTo>
                  <a:lnTo>
                    <a:pt x="155955" y="935736"/>
                  </a:lnTo>
                  <a:lnTo>
                    <a:pt x="106671" y="927782"/>
                  </a:lnTo>
                  <a:lnTo>
                    <a:pt x="63861" y="905638"/>
                  </a:lnTo>
                  <a:lnTo>
                    <a:pt x="30097" y="871874"/>
                  </a:lnTo>
                  <a:lnTo>
                    <a:pt x="7953" y="829064"/>
                  </a:lnTo>
                  <a:lnTo>
                    <a:pt x="0" y="779780"/>
                  </a:lnTo>
                  <a:lnTo>
                    <a:pt x="0" y="155956"/>
                  </a:lnTo>
                  <a:close/>
                </a:path>
              </a:pathLst>
            </a:custGeom>
            <a:ln w="12699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2"/>
          <p:cNvSpPr txBox="1"/>
          <p:nvPr/>
        </p:nvSpPr>
        <p:spPr>
          <a:xfrm>
            <a:off x="5660516" y="3981482"/>
            <a:ext cx="1762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FFFFFF"/>
                </a:solidFill>
                <a:cs typeface="Noto Sans CJK JP Black"/>
              </a:rPr>
              <a:t>Linear</a:t>
            </a:r>
            <a:r>
              <a:rPr sz="1800" spc="-9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145" dirty="0">
                <a:solidFill>
                  <a:srgbClr val="FFFFFF"/>
                </a:solidFill>
                <a:cs typeface="Noto Sans CJK JP Black"/>
              </a:rPr>
              <a:t>Projection</a:t>
            </a:r>
            <a:endParaRPr sz="1800">
              <a:cs typeface="Noto Sans CJK JP Black"/>
            </a:endParaRPr>
          </a:p>
        </p:txBody>
      </p:sp>
    </p:spTree>
    <p:extLst>
      <p:ext uri="{BB962C8B-B14F-4D97-AF65-F5344CB8AC3E}">
        <p14:creationId xmlns:p14="http://schemas.microsoft.com/office/powerpoint/2010/main" val="274758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example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11"/>
          <p:cNvSpPr txBox="1"/>
          <p:nvPr/>
        </p:nvSpPr>
        <p:spPr>
          <a:xfrm>
            <a:off x="478536" y="5426964"/>
            <a:ext cx="1626235" cy="377667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785"/>
              </a:spcBef>
            </a:pPr>
            <a:r>
              <a:rPr sz="1800" spc="-130" dirty="0">
                <a:solidFill>
                  <a:srgbClr val="FFFFFF"/>
                </a:solidFill>
                <a:cs typeface="Noto Sans CJK JP Black"/>
              </a:rPr>
              <a:t>Class</a:t>
            </a:r>
            <a:r>
              <a:rPr sz="1800" spc="-100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160" dirty="0">
                <a:solidFill>
                  <a:srgbClr val="FFFFFF"/>
                </a:solidFill>
                <a:cs typeface="Noto Sans CJK JP Black"/>
              </a:rPr>
              <a:t>token</a:t>
            </a:r>
            <a:endParaRPr sz="1800" dirty="0">
              <a:cs typeface="Noto Sans CJK JP Black"/>
            </a:endParaRPr>
          </a:p>
        </p:txBody>
      </p:sp>
      <p:graphicFrame>
        <p:nvGraphicFramePr>
          <p:cNvPr id="9" name="object 12"/>
          <p:cNvGraphicFramePr>
            <a:graphicFrameLocks noGrp="1"/>
          </p:cNvGraphicFramePr>
          <p:nvPr/>
        </p:nvGraphicFramePr>
        <p:xfrm>
          <a:off x="1039088" y="4603622"/>
          <a:ext cx="1625598" cy="370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1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b="1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3"/>
          <p:cNvSpPr txBox="1"/>
          <p:nvPr/>
        </p:nvSpPr>
        <p:spPr>
          <a:xfrm>
            <a:off x="556665" y="1786534"/>
            <a:ext cx="7960941" cy="75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Classification token: classification을 위해 사용되는 token (BERT [CLS] token)</a:t>
            </a: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Position embedding: patch의 위치 정보</a:t>
            </a:r>
          </a:p>
        </p:txBody>
      </p:sp>
      <p:sp>
        <p:nvSpPr>
          <p:cNvPr id="11" name="object 14"/>
          <p:cNvSpPr txBox="1"/>
          <p:nvPr/>
        </p:nvSpPr>
        <p:spPr>
          <a:xfrm>
            <a:off x="556666" y="2640583"/>
            <a:ext cx="9716457" cy="786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(Classification token, Patch embedding) + Positional embedding = Transformer encoder 입력</a:t>
            </a: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95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  <a:p>
            <a:pPr marL="1519555">
              <a:lnSpc>
                <a:spcPct val="100000"/>
              </a:lnSpc>
            </a:pPr>
            <a:r>
              <a:rPr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Layer/Sequence</a:t>
            </a:r>
          </a:p>
        </p:txBody>
      </p:sp>
      <p:sp>
        <p:nvSpPr>
          <p:cNvPr id="12" name="object 15"/>
          <p:cNvSpPr/>
          <p:nvPr/>
        </p:nvSpPr>
        <p:spPr>
          <a:xfrm>
            <a:off x="1045463" y="3816096"/>
            <a:ext cx="1628139" cy="480059"/>
          </a:xfrm>
          <a:custGeom>
            <a:avLst/>
            <a:gdLst/>
            <a:ahLst/>
            <a:cxnLst/>
            <a:rect l="l" t="t" r="r" b="b"/>
            <a:pathLst>
              <a:path w="1628139" h="480060">
                <a:moveTo>
                  <a:pt x="1627632" y="0"/>
                </a:moveTo>
                <a:lnTo>
                  <a:pt x="0" y="0"/>
                </a:lnTo>
                <a:lnTo>
                  <a:pt x="0" y="480059"/>
                </a:lnTo>
                <a:lnTo>
                  <a:pt x="1627632" y="480059"/>
                </a:lnTo>
                <a:lnTo>
                  <a:pt x="162763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/>
          <p:cNvSpPr txBox="1"/>
          <p:nvPr/>
        </p:nvSpPr>
        <p:spPr>
          <a:xfrm>
            <a:off x="1045463" y="3816096"/>
            <a:ext cx="1628139" cy="414216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R="80645" algn="ctr">
              <a:lnSpc>
                <a:spcPct val="100000"/>
              </a:lnSpc>
              <a:spcBef>
                <a:spcPts val="1070"/>
              </a:spcBef>
            </a:pPr>
            <a:r>
              <a:rPr sz="2700" spc="-82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55" dirty="0">
                <a:solidFill>
                  <a:srgbClr val="FFFFFF"/>
                </a:solidFill>
                <a:cs typeface="DejaVu Sans Condensed"/>
              </a:rPr>
              <a:t>0,0</a:t>
            </a:r>
            <a:endParaRPr sz="1300">
              <a:cs typeface="DejaVu Sans Condensed"/>
            </a:endParaRPr>
          </a:p>
        </p:txBody>
      </p:sp>
      <p:sp>
        <p:nvSpPr>
          <p:cNvPr id="15" name="object 17"/>
          <p:cNvSpPr txBox="1"/>
          <p:nvPr/>
        </p:nvSpPr>
        <p:spPr>
          <a:xfrm>
            <a:off x="9917048" y="5512104"/>
            <a:ext cx="637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768</a:t>
            </a:r>
            <a:r>
              <a:rPr sz="1800" spc="45" dirty="0">
                <a:cs typeface="Noto Sans CJK JP Black"/>
              </a:rPr>
              <a:t>-</a:t>
            </a:r>
            <a:r>
              <a:rPr sz="1800" spc="-100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sp>
        <p:nvSpPr>
          <p:cNvPr id="16" name="object 18"/>
          <p:cNvSpPr txBox="1"/>
          <p:nvPr/>
        </p:nvSpPr>
        <p:spPr>
          <a:xfrm>
            <a:off x="9917048" y="3795776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768</a:t>
            </a:r>
            <a:r>
              <a:rPr sz="1800" spc="50" dirty="0">
                <a:cs typeface="Noto Sans CJK JP Black"/>
              </a:rPr>
              <a:t>-</a:t>
            </a:r>
            <a:r>
              <a:rPr sz="1800" spc="-105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sp>
        <p:nvSpPr>
          <p:cNvPr id="17" name="object 19"/>
          <p:cNvSpPr txBox="1"/>
          <p:nvPr/>
        </p:nvSpPr>
        <p:spPr>
          <a:xfrm>
            <a:off x="2329433" y="5515152"/>
            <a:ext cx="480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0" dirty="0">
                <a:solidFill>
                  <a:srgbClr val="C00000"/>
                </a:solidFill>
                <a:cs typeface="Noto Sans CJK JP Black"/>
              </a:rPr>
              <a:t>PE</a:t>
            </a:r>
            <a:r>
              <a:rPr sz="1800" spc="-65" dirty="0">
                <a:solidFill>
                  <a:srgbClr val="C00000"/>
                </a:solidFill>
                <a:cs typeface="Noto Sans CJK JP Black"/>
              </a:rPr>
              <a:t> </a:t>
            </a:r>
            <a:r>
              <a:rPr sz="1800" spc="-105" dirty="0">
                <a:solidFill>
                  <a:srgbClr val="C00000"/>
                </a:solidFill>
                <a:cs typeface="Noto Sans CJK JP Black"/>
              </a:rPr>
              <a:t>0</a:t>
            </a:r>
            <a:endParaRPr sz="1800">
              <a:cs typeface="Noto Sans CJK JP Black"/>
            </a:endParaRPr>
          </a:p>
        </p:txBody>
      </p:sp>
      <p:sp>
        <p:nvSpPr>
          <p:cNvPr id="18" name="object 20"/>
          <p:cNvSpPr/>
          <p:nvPr/>
        </p:nvSpPr>
        <p:spPr>
          <a:xfrm>
            <a:off x="1272794" y="4943094"/>
            <a:ext cx="137160" cy="488950"/>
          </a:xfrm>
          <a:custGeom>
            <a:avLst/>
            <a:gdLst/>
            <a:ahLst/>
            <a:cxnLst/>
            <a:rect l="l" t="t" r="r" b="b"/>
            <a:pathLst>
              <a:path w="137159" h="488950">
                <a:moveTo>
                  <a:pt x="61666" y="109697"/>
                </a:moveTo>
                <a:lnTo>
                  <a:pt x="0" y="482599"/>
                </a:lnTo>
                <a:lnTo>
                  <a:pt x="37592" y="488822"/>
                </a:lnTo>
                <a:lnTo>
                  <a:pt x="99246" y="115876"/>
                </a:lnTo>
                <a:lnTo>
                  <a:pt x="61666" y="109697"/>
                </a:lnTo>
                <a:close/>
              </a:path>
              <a:path w="137159" h="488950">
                <a:moveTo>
                  <a:pt x="127162" y="90931"/>
                </a:moveTo>
                <a:lnTo>
                  <a:pt x="64769" y="90931"/>
                </a:lnTo>
                <a:lnTo>
                  <a:pt x="102362" y="97027"/>
                </a:lnTo>
                <a:lnTo>
                  <a:pt x="99246" y="115876"/>
                </a:lnTo>
                <a:lnTo>
                  <a:pt x="136778" y="122046"/>
                </a:lnTo>
                <a:lnTo>
                  <a:pt x="127162" y="90931"/>
                </a:lnTo>
                <a:close/>
              </a:path>
              <a:path w="137159" h="488950">
                <a:moveTo>
                  <a:pt x="64769" y="90931"/>
                </a:moveTo>
                <a:lnTo>
                  <a:pt x="61666" y="109697"/>
                </a:lnTo>
                <a:lnTo>
                  <a:pt x="99246" y="115876"/>
                </a:lnTo>
                <a:lnTo>
                  <a:pt x="102362" y="97027"/>
                </a:lnTo>
                <a:lnTo>
                  <a:pt x="64769" y="90931"/>
                </a:lnTo>
                <a:close/>
              </a:path>
              <a:path w="137159" h="488950">
                <a:moveTo>
                  <a:pt x="99059" y="0"/>
                </a:moveTo>
                <a:lnTo>
                  <a:pt x="24003" y="103504"/>
                </a:lnTo>
                <a:lnTo>
                  <a:pt x="61666" y="109697"/>
                </a:lnTo>
                <a:lnTo>
                  <a:pt x="64769" y="90931"/>
                </a:lnTo>
                <a:lnTo>
                  <a:pt x="127162" y="90931"/>
                </a:lnTo>
                <a:lnTo>
                  <a:pt x="990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2360041" y="4956809"/>
            <a:ext cx="228600" cy="535940"/>
          </a:xfrm>
          <a:custGeom>
            <a:avLst/>
            <a:gdLst/>
            <a:ahLst/>
            <a:cxnLst/>
            <a:rect l="l" t="t" r="r" b="b"/>
            <a:pathLst>
              <a:path w="228600" h="535939">
                <a:moveTo>
                  <a:pt x="71420" y="100397"/>
                </a:moveTo>
                <a:lnTo>
                  <a:pt x="35614" y="113734"/>
                </a:lnTo>
                <a:lnTo>
                  <a:pt x="192912" y="535431"/>
                </a:lnTo>
                <a:lnTo>
                  <a:pt x="228600" y="522223"/>
                </a:lnTo>
                <a:lnTo>
                  <a:pt x="71420" y="100397"/>
                </a:lnTo>
                <a:close/>
              </a:path>
              <a:path w="228600" h="535939">
                <a:moveTo>
                  <a:pt x="13588" y="0"/>
                </a:moveTo>
                <a:lnTo>
                  <a:pt x="0" y="127000"/>
                </a:lnTo>
                <a:lnTo>
                  <a:pt x="35614" y="113734"/>
                </a:lnTo>
                <a:lnTo>
                  <a:pt x="28956" y="95884"/>
                </a:lnTo>
                <a:lnTo>
                  <a:pt x="64769" y="82550"/>
                </a:lnTo>
                <a:lnTo>
                  <a:pt x="102155" y="82550"/>
                </a:lnTo>
                <a:lnTo>
                  <a:pt x="13588" y="0"/>
                </a:lnTo>
                <a:close/>
              </a:path>
              <a:path w="228600" h="535939">
                <a:moveTo>
                  <a:pt x="64769" y="82550"/>
                </a:moveTo>
                <a:lnTo>
                  <a:pt x="28956" y="95884"/>
                </a:lnTo>
                <a:lnTo>
                  <a:pt x="35614" y="113734"/>
                </a:lnTo>
                <a:lnTo>
                  <a:pt x="71420" y="100397"/>
                </a:lnTo>
                <a:lnTo>
                  <a:pt x="64769" y="82550"/>
                </a:lnTo>
                <a:close/>
              </a:path>
              <a:path w="228600" h="535939">
                <a:moveTo>
                  <a:pt x="102155" y="82550"/>
                </a:moveTo>
                <a:lnTo>
                  <a:pt x="64769" y="82550"/>
                </a:lnTo>
                <a:lnTo>
                  <a:pt x="71420" y="100397"/>
                </a:lnTo>
                <a:lnTo>
                  <a:pt x="107060" y="87121"/>
                </a:lnTo>
                <a:lnTo>
                  <a:pt x="102155" y="82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2"/>
          <p:cNvGrpSpPr/>
          <p:nvPr/>
        </p:nvGrpSpPr>
        <p:grpSpPr>
          <a:xfrm>
            <a:off x="1744726" y="4013961"/>
            <a:ext cx="243204" cy="596265"/>
            <a:chOff x="1744726" y="4013961"/>
            <a:chExt cx="243204" cy="596265"/>
          </a:xfrm>
        </p:grpSpPr>
        <p:sp>
          <p:nvSpPr>
            <p:cNvPr id="21" name="object 23"/>
            <p:cNvSpPr/>
            <p:nvPr/>
          </p:nvSpPr>
          <p:spPr>
            <a:xfrm>
              <a:off x="1802892" y="4296917"/>
              <a:ext cx="114300" cy="313690"/>
            </a:xfrm>
            <a:custGeom>
              <a:avLst/>
              <a:gdLst/>
              <a:ahLst/>
              <a:cxnLst/>
              <a:rect l="l" t="t" r="r" b="b"/>
              <a:pathLst>
                <a:path w="114300" h="313689">
                  <a:moveTo>
                    <a:pt x="76200" y="95249"/>
                  </a:moveTo>
                  <a:lnTo>
                    <a:pt x="38100" y="95249"/>
                  </a:lnTo>
                  <a:lnTo>
                    <a:pt x="38100" y="313308"/>
                  </a:lnTo>
                  <a:lnTo>
                    <a:pt x="76200" y="313308"/>
                  </a:lnTo>
                  <a:lnTo>
                    <a:pt x="76200" y="95249"/>
                  </a:lnTo>
                  <a:close/>
                </a:path>
                <a:path w="114300" h="313689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313689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4"/>
            <p:cNvSpPr/>
            <p:nvPr/>
          </p:nvSpPr>
          <p:spPr>
            <a:xfrm>
              <a:off x="1744726" y="4013961"/>
              <a:ext cx="242824" cy="244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5"/>
          <p:cNvGrpSpPr/>
          <p:nvPr/>
        </p:nvGrpSpPr>
        <p:grpSpPr>
          <a:xfrm>
            <a:off x="3162045" y="5420614"/>
            <a:ext cx="1640839" cy="655269"/>
            <a:chOff x="3162045" y="5420614"/>
            <a:chExt cx="1640839" cy="492759"/>
          </a:xfrm>
        </p:grpSpPr>
        <p:sp>
          <p:nvSpPr>
            <p:cNvPr id="24" name="object 26"/>
            <p:cNvSpPr/>
            <p:nvPr/>
          </p:nvSpPr>
          <p:spPr>
            <a:xfrm>
              <a:off x="3168395" y="5426964"/>
              <a:ext cx="1628139" cy="480059"/>
            </a:xfrm>
            <a:custGeom>
              <a:avLst/>
              <a:gdLst/>
              <a:ahLst/>
              <a:cxnLst/>
              <a:rect l="l" t="t" r="r" b="b"/>
              <a:pathLst>
                <a:path w="1628139" h="480060">
                  <a:moveTo>
                    <a:pt x="1627632" y="0"/>
                  </a:moveTo>
                  <a:lnTo>
                    <a:pt x="0" y="0"/>
                  </a:lnTo>
                  <a:lnTo>
                    <a:pt x="0" y="480060"/>
                  </a:lnTo>
                  <a:lnTo>
                    <a:pt x="1627632" y="480060"/>
                  </a:lnTo>
                  <a:lnTo>
                    <a:pt x="16276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7"/>
            <p:cNvSpPr/>
            <p:nvPr/>
          </p:nvSpPr>
          <p:spPr>
            <a:xfrm>
              <a:off x="3168395" y="5426964"/>
              <a:ext cx="1628139" cy="480059"/>
            </a:xfrm>
            <a:custGeom>
              <a:avLst/>
              <a:gdLst/>
              <a:ahLst/>
              <a:cxnLst/>
              <a:rect l="l" t="t" r="r" b="b"/>
              <a:pathLst>
                <a:path w="1628139" h="480060">
                  <a:moveTo>
                    <a:pt x="0" y="480060"/>
                  </a:moveTo>
                  <a:lnTo>
                    <a:pt x="1627632" y="480060"/>
                  </a:lnTo>
                  <a:lnTo>
                    <a:pt x="1627632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8"/>
          <p:cNvSpPr txBox="1"/>
          <p:nvPr/>
        </p:nvSpPr>
        <p:spPr>
          <a:xfrm>
            <a:off x="3333802" y="5474758"/>
            <a:ext cx="135420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701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cs typeface="Noto Sans CJK JP Black"/>
              </a:rPr>
              <a:t>Patch </a:t>
            </a:r>
            <a:r>
              <a:rPr sz="1800" spc="-105" dirty="0">
                <a:solidFill>
                  <a:srgbClr val="FFFFFF"/>
                </a:solidFill>
                <a:cs typeface="Noto Sans CJK JP Black"/>
              </a:rPr>
              <a:t>1  </a:t>
            </a:r>
            <a:endParaRPr lang="en-US" sz="1800" spc="-105" dirty="0">
              <a:solidFill>
                <a:srgbClr val="FFFFFF"/>
              </a:solidFill>
              <a:cs typeface="Noto Sans CJK JP Black"/>
            </a:endParaRPr>
          </a:p>
          <a:p>
            <a:pPr marL="12700" marR="5080" indent="20701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FFFFFF"/>
                </a:solidFill>
                <a:cs typeface="Noto Sans CJK JP Black"/>
              </a:rPr>
              <a:t>Embed</a:t>
            </a:r>
            <a:r>
              <a:rPr sz="1800" spc="-140" dirty="0">
                <a:solidFill>
                  <a:srgbClr val="FFFFFF"/>
                </a:solidFill>
                <a:cs typeface="Noto Sans CJK JP Black"/>
              </a:rPr>
              <a:t>d</a:t>
            </a:r>
            <a:r>
              <a:rPr sz="1800" spc="-110" dirty="0">
                <a:solidFill>
                  <a:srgbClr val="FFFFFF"/>
                </a:solidFill>
                <a:cs typeface="Noto Sans CJK JP Black"/>
              </a:rPr>
              <a:t>in</a:t>
            </a:r>
            <a:r>
              <a:rPr lang="en-US" sz="1800" spc="-110" dirty="0">
                <a:solidFill>
                  <a:srgbClr val="FFFFFF"/>
                </a:solidFill>
                <a:cs typeface="Noto Sans CJK JP Black"/>
              </a:rPr>
              <a:t>g</a:t>
            </a:r>
            <a:endParaRPr sz="1800" dirty="0">
              <a:cs typeface="Noto Sans CJK JP Black"/>
            </a:endParaRPr>
          </a:p>
        </p:txBody>
      </p:sp>
      <p:graphicFrame>
        <p:nvGraphicFramePr>
          <p:cNvPr id="27" name="object 29"/>
          <p:cNvGraphicFramePr>
            <a:graphicFrameLocks noGrp="1"/>
          </p:cNvGraphicFramePr>
          <p:nvPr/>
        </p:nvGraphicFramePr>
        <p:xfrm>
          <a:off x="3730116" y="4603622"/>
          <a:ext cx="1628774" cy="370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b="1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30"/>
          <p:cNvSpPr txBox="1"/>
          <p:nvPr/>
        </p:nvSpPr>
        <p:spPr>
          <a:xfrm>
            <a:off x="3736847" y="3816096"/>
            <a:ext cx="1626235" cy="414216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R="79375" algn="ctr">
              <a:lnSpc>
                <a:spcPct val="100000"/>
              </a:lnSpc>
              <a:spcBef>
                <a:spcPts val="1070"/>
              </a:spcBef>
            </a:pPr>
            <a:r>
              <a:rPr sz="2700" spc="-82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55" dirty="0">
                <a:solidFill>
                  <a:srgbClr val="FFFFFF"/>
                </a:solidFill>
                <a:cs typeface="DejaVu Sans Condensed"/>
              </a:rPr>
              <a:t>0,1</a:t>
            </a:r>
            <a:endParaRPr sz="1300">
              <a:cs typeface="DejaVu Sans Condensed"/>
            </a:endParaRPr>
          </a:p>
        </p:txBody>
      </p:sp>
      <p:sp>
        <p:nvSpPr>
          <p:cNvPr id="29" name="object 31"/>
          <p:cNvSpPr txBox="1"/>
          <p:nvPr/>
        </p:nvSpPr>
        <p:spPr>
          <a:xfrm>
            <a:off x="5020817" y="5515152"/>
            <a:ext cx="480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0" dirty="0">
                <a:solidFill>
                  <a:srgbClr val="C00000"/>
                </a:solidFill>
                <a:cs typeface="Noto Sans CJK JP Black"/>
              </a:rPr>
              <a:t>PE</a:t>
            </a:r>
            <a:r>
              <a:rPr sz="1800" spc="-65" dirty="0">
                <a:solidFill>
                  <a:srgbClr val="C00000"/>
                </a:solidFill>
                <a:cs typeface="Noto Sans CJK JP Black"/>
              </a:rPr>
              <a:t> </a:t>
            </a:r>
            <a:r>
              <a:rPr sz="1800" spc="-105" dirty="0">
                <a:solidFill>
                  <a:srgbClr val="C00000"/>
                </a:solidFill>
                <a:cs typeface="Noto Sans CJK JP Black"/>
              </a:rPr>
              <a:t>1</a:t>
            </a:r>
            <a:endParaRPr sz="1800">
              <a:cs typeface="Noto Sans CJK JP Black"/>
            </a:endParaRPr>
          </a:p>
        </p:txBody>
      </p:sp>
      <p:sp>
        <p:nvSpPr>
          <p:cNvPr id="30" name="object 32"/>
          <p:cNvSpPr/>
          <p:nvPr/>
        </p:nvSpPr>
        <p:spPr>
          <a:xfrm>
            <a:off x="3964178" y="4943094"/>
            <a:ext cx="137160" cy="488950"/>
          </a:xfrm>
          <a:custGeom>
            <a:avLst/>
            <a:gdLst/>
            <a:ahLst/>
            <a:cxnLst/>
            <a:rect l="l" t="t" r="r" b="b"/>
            <a:pathLst>
              <a:path w="137160" h="488950">
                <a:moveTo>
                  <a:pt x="61666" y="109697"/>
                </a:moveTo>
                <a:lnTo>
                  <a:pt x="0" y="482599"/>
                </a:lnTo>
                <a:lnTo>
                  <a:pt x="37592" y="488822"/>
                </a:lnTo>
                <a:lnTo>
                  <a:pt x="99246" y="115876"/>
                </a:lnTo>
                <a:lnTo>
                  <a:pt x="61666" y="109697"/>
                </a:lnTo>
                <a:close/>
              </a:path>
              <a:path w="137160" h="488950">
                <a:moveTo>
                  <a:pt x="127162" y="90931"/>
                </a:moveTo>
                <a:lnTo>
                  <a:pt x="64770" y="90931"/>
                </a:lnTo>
                <a:lnTo>
                  <a:pt x="102362" y="97027"/>
                </a:lnTo>
                <a:lnTo>
                  <a:pt x="99246" y="115876"/>
                </a:lnTo>
                <a:lnTo>
                  <a:pt x="136779" y="122046"/>
                </a:lnTo>
                <a:lnTo>
                  <a:pt x="127162" y="90931"/>
                </a:lnTo>
                <a:close/>
              </a:path>
              <a:path w="137160" h="488950">
                <a:moveTo>
                  <a:pt x="64770" y="90931"/>
                </a:moveTo>
                <a:lnTo>
                  <a:pt x="61666" y="109697"/>
                </a:lnTo>
                <a:lnTo>
                  <a:pt x="99246" y="115876"/>
                </a:lnTo>
                <a:lnTo>
                  <a:pt x="102362" y="97027"/>
                </a:lnTo>
                <a:lnTo>
                  <a:pt x="64770" y="90931"/>
                </a:lnTo>
                <a:close/>
              </a:path>
              <a:path w="137160" h="488950">
                <a:moveTo>
                  <a:pt x="99060" y="0"/>
                </a:moveTo>
                <a:lnTo>
                  <a:pt x="24002" y="103504"/>
                </a:lnTo>
                <a:lnTo>
                  <a:pt x="61666" y="109697"/>
                </a:lnTo>
                <a:lnTo>
                  <a:pt x="64770" y="90931"/>
                </a:lnTo>
                <a:lnTo>
                  <a:pt x="127162" y="90931"/>
                </a:lnTo>
                <a:lnTo>
                  <a:pt x="99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/>
          <p:cNvSpPr/>
          <p:nvPr/>
        </p:nvSpPr>
        <p:spPr>
          <a:xfrm>
            <a:off x="5051425" y="4956809"/>
            <a:ext cx="228600" cy="535940"/>
          </a:xfrm>
          <a:custGeom>
            <a:avLst/>
            <a:gdLst/>
            <a:ahLst/>
            <a:cxnLst/>
            <a:rect l="l" t="t" r="r" b="b"/>
            <a:pathLst>
              <a:path w="228600" h="535939">
                <a:moveTo>
                  <a:pt x="71420" y="100397"/>
                </a:moveTo>
                <a:lnTo>
                  <a:pt x="35614" y="113734"/>
                </a:lnTo>
                <a:lnTo>
                  <a:pt x="192912" y="535431"/>
                </a:lnTo>
                <a:lnTo>
                  <a:pt x="228600" y="522223"/>
                </a:lnTo>
                <a:lnTo>
                  <a:pt x="71420" y="100397"/>
                </a:lnTo>
                <a:close/>
              </a:path>
              <a:path w="228600" h="535939">
                <a:moveTo>
                  <a:pt x="13588" y="0"/>
                </a:moveTo>
                <a:lnTo>
                  <a:pt x="0" y="127000"/>
                </a:lnTo>
                <a:lnTo>
                  <a:pt x="35614" y="113734"/>
                </a:lnTo>
                <a:lnTo>
                  <a:pt x="28955" y="95884"/>
                </a:lnTo>
                <a:lnTo>
                  <a:pt x="64770" y="82550"/>
                </a:lnTo>
                <a:lnTo>
                  <a:pt x="102155" y="82550"/>
                </a:lnTo>
                <a:lnTo>
                  <a:pt x="13588" y="0"/>
                </a:lnTo>
                <a:close/>
              </a:path>
              <a:path w="228600" h="535939">
                <a:moveTo>
                  <a:pt x="64770" y="82550"/>
                </a:moveTo>
                <a:lnTo>
                  <a:pt x="28955" y="95884"/>
                </a:lnTo>
                <a:lnTo>
                  <a:pt x="35614" y="113734"/>
                </a:lnTo>
                <a:lnTo>
                  <a:pt x="71420" y="100397"/>
                </a:lnTo>
                <a:lnTo>
                  <a:pt x="64770" y="82550"/>
                </a:lnTo>
                <a:close/>
              </a:path>
              <a:path w="228600" h="535939">
                <a:moveTo>
                  <a:pt x="102155" y="82550"/>
                </a:moveTo>
                <a:lnTo>
                  <a:pt x="64770" y="82550"/>
                </a:lnTo>
                <a:lnTo>
                  <a:pt x="71420" y="100397"/>
                </a:lnTo>
                <a:lnTo>
                  <a:pt x="107061" y="87121"/>
                </a:lnTo>
                <a:lnTo>
                  <a:pt x="102155" y="82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/>
          <p:cNvSpPr/>
          <p:nvPr/>
        </p:nvSpPr>
        <p:spPr>
          <a:xfrm>
            <a:off x="4494276" y="4296917"/>
            <a:ext cx="114300" cy="313690"/>
          </a:xfrm>
          <a:custGeom>
            <a:avLst/>
            <a:gdLst/>
            <a:ahLst/>
            <a:cxnLst/>
            <a:rect l="l" t="t" r="r" b="b"/>
            <a:pathLst>
              <a:path w="114300" h="313689">
                <a:moveTo>
                  <a:pt x="76200" y="95249"/>
                </a:moveTo>
                <a:lnTo>
                  <a:pt x="38100" y="95249"/>
                </a:lnTo>
                <a:lnTo>
                  <a:pt x="38100" y="313308"/>
                </a:lnTo>
                <a:lnTo>
                  <a:pt x="76200" y="313308"/>
                </a:lnTo>
                <a:lnTo>
                  <a:pt x="76200" y="95249"/>
                </a:lnTo>
                <a:close/>
              </a:path>
              <a:path w="114300" h="3136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136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5"/>
          <p:cNvGrpSpPr/>
          <p:nvPr/>
        </p:nvGrpSpPr>
        <p:grpSpPr>
          <a:xfrm>
            <a:off x="6935469" y="5370321"/>
            <a:ext cx="1640839" cy="492759"/>
            <a:chOff x="6935469" y="5370321"/>
            <a:chExt cx="1640839" cy="492759"/>
          </a:xfrm>
        </p:grpSpPr>
        <p:sp>
          <p:nvSpPr>
            <p:cNvPr id="38" name="object 36"/>
            <p:cNvSpPr/>
            <p:nvPr/>
          </p:nvSpPr>
          <p:spPr>
            <a:xfrm>
              <a:off x="6941819" y="5376671"/>
              <a:ext cx="1628139" cy="480059"/>
            </a:xfrm>
            <a:custGeom>
              <a:avLst/>
              <a:gdLst/>
              <a:ahLst/>
              <a:cxnLst/>
              <a:rect l="l" t="t" r="r" b="b"/>
              <a:pathLst>
                <a:path w="1628140" h="480060">
                  <a:moveTo>
                    <a:pt x="1627631" y="0"/>
                  </a:moveTo>
                  <a:lnTo>
                    <a:pt x="0" y="0"/>
                  </a:lnTo>
                  <a:lnTo>
                    <a:pt x="0" y="480059"/>
                  </a:lnTo>
                  <a:lnTo>
                    <a:pt x="1627631" y="480059"/>
                  </a:lnTo>
                  <a:lnTo>
                    <a:pt x="162763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/>
            <p:cNvSpPr/>
            <p:nvPr/>
          </p:nvSpPr>
          <p:spPr>
            <a:xfrm>
              <a:off x="6941819" y="5376671"/>
              <a:ext cx="1628139" cy="480059"/>
            </a:xfrm>
            <a:custGeom>
              <a:avLst/>
              <a:gdLst/>
              <a:ahLst/>
              <a:cxnLst/>
              <a:rect l="l" t="t" r="r" b="b"/>
              <a:pathLst>
                <a:path w="1628140" h="480060">
                  <a:moveTo>
                    <a:pt x="0" y="480059"/>
                  </a:moveTo>
                  <a:lnTo>
                    <a:pt x="1627631" y="480059"/>
                  </a:lnTo>
                  <a:lnTo>
                    <a:pt x="162763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0" name="object 39"/>
          <p:cNvGraphicFramePr>
            <a:graphicFrameLocks noGrp="1"/>
          </p:cNvGraphicFramePr>
          <p:nvPr/>
        </p:nvGraphicFramePr>
        <p:xfrm>
          <a:off x="7503286" y="4553330"/>
          <a:ext cx="1625598" cy="370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1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b="1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object 40"/>
          <p:cNvSpPr txBox="1"/>
          <p:nvPr/>
        </p:nvSpPr>
        <p:spPr>
          <a:xfrm>
            <a:off x="7510271" y="3765803"/>
            <a:ext cx="1626235" cy="414216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R="81280" algn="ctr">
              <a:lnSpc>
                <a:spcPct val="100000"/>
              </a:lnSpc>
              <a:spcBef>
                <a:spcPts val="1070"/>
              </a:spcBef>
            </a:pPr>
            <a:r>
              <a:rPr sz="2700" spc="-89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60" dirty="0">
                <a:solidFill>
                  <a:srgbClr val="FFFFFF"/>
                </a:solidFill>
                <a:cs typeface="DejaVu Sans Condensed"/>
              </a:rPr>
              <a:t>0,9</a:t>
            </a:r>
            <a:endParaRPr sz="1300">
              <a:cs typeface="DejaVu Sans Condensed"/>
            </a:endParaRPr>
          </a:p>
        </p:txBody>
      </p:sp>
      <p:sp>
        <p:nvSpPr>
          <p:cNvPr id="42" name="object 41"/>
          <p:cNvSpPr txBox="1"/>
          <p:nvPr/>
        </p:nvSpPr>
        <p:spPr>
          <a:xfrm>
            <a:off x="8794242" y="5464861"/>
            <a:ext cx="480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0" dirty="0">
                <a:solidFill>
                  <a:srgbClr val="C00000"/>
                </a:solidFill>
                <a:cs typeface="Noto Sans CJK JP Black"/>
              </a:rPr>
              <a:t>PE</a:t>
            </a:r>
            <a:r>
              <a:rPr sz="1800" spc="-65" dirty="0">
                <a:solidFill>
                  <a:srgbClr val="C00000"/>
                </a:solidFill>
                <a:cs typeface="Noto Sans CJK JP Black"/>
              </a:rPr>
              <a:t> </a:t>
            </a:r>
            <a:r>
              <a:rPr sz="1800" spc="-105" dirty="0">
                <a:solidFill>
                  <a:srgbClr val="C00000"/>
                </a:solidFill>
                <a:cs typeface="Noto Sans CJK JP Black"/>
              </a:rPr>
              <a:t>9</a:t>
            </a:r>
            <a:endParaRPr sz="1800">
              <a:cs typeface="Noto Sans CJK JP Black"/>
            </a:endParaRPr>
          </a:p>
        </p:txBody>
      </p:sp>
      <p:sp>
        <p:nvSpPr>
          <p:cNvPr id="43" name="object 42"/>
          <p:cNvSpPr/>
          <p:nvPr/>
        </p:nvSpPr>
        <p:spPr>
          <a:xfrm>
            <a:off x="7737602" y="4892802"/>
            <a:ext cx="137160" cy="488950"/>
          </a:xfrm>
          <a:custGeom>
            <a:avLst/>
            <a:gdLst/>
            <a:ahLst/>
            <a:cxnLst/>
            <a:rect l="l" t="t" r="r" b="b"/>
            <a:pathLst>
              <a:path w="137159" h="488950">
                <a:moveTo>
                  <a:pt x="61666" y="109697"/>
                </a:moveTo>
                <a:lnTo>
                  <a:pt x="0" y="482600"/>
                </a:lnTo>
                <a:lnTo>
                  <a:pt x="37592" y="488823"/>
                </a:lnTo>
                <a:lnTo>
                  <a:pt x="99246" y="115876"/>
                </a:lnTo>
                <a:lnTo>
                  <a:pt x="61666" y="109697"/>
                </a:lnTo>
                <a:close/>
              </a:path>
              <a:path w="137159" h="488950">
                <a:moveTo>
                  <a:pt x="127162" y="90931"/>
                </a:moveTo>
                <a:lnTo>
                  <a:pt x="64770" y="90931"/>
                </a:lnTo>
                <a:lnTo>
                  <a:pt x="102362" y="97028"/>
                </a:lnTo>
                <a:lnTo>
                  <a:pt x="99246" y="115876"/>
                </a:lnTo>
                <a:lnTo>
                  <a:pt x="136778" y="122047"/>
                </a:lnTo>
                <a:lnTo>
                  <a:pt x="127162" y="90931"/>
                </a:lnTo>
                <a:close/>
              </a:path>
              <a:path w="137159" h="488950">
                <a:moveTo>
                  <a:pt x="64770" y="90931"/>
                </a:moveTo>
                <a:lnTo>
                  <a:pt x="61666" y="109697"/>
                </a:lnTo>
                <a:lnTo>
                  <a:pt x="99246" y="115876"/>
                </a:lnTo>
                <a:lnTo>
                  <a:pt x="102362" y="97028"/>
                </a:lnTo>
                <a:lnTo>
                  <a:pt x="64770" y="90931"/>
                </a:lnTo>
                <a:close/>
              </a:path>
              <a:path w="137159" h="488950">
                <a:moveTo>
                  <a:pt x="99059" y="0"/>
                </a:moveTo>
                <a:lnTo>
                  <a:pt x="24002" y="103505"/>
                </a:lnTo>
                <a:lnTo>
                  <a:pt x="61666" y="109697"/>
                </a:lnTo>
                <a:lnTo>
                  <a:pt x="64770" y="90931"/>
                </a:lnTo>
                <a:lnTo>
                  <a:pt x="127162" y="90931"/>
                </a:lnTo>
                <a:lnTo>
                  <a:pt x="990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/>
          <p:cNvSpPr/>
          <p:nvPr/>
        </p:nvSpPr>
        <p:spPr>
          <a:xfrm>
            <a:off x="8824848" y="4906517"/>
            <a:ext cx="228600" cy="535940"/>
          </a:xfrm>
          <a:custGeom>
            <a:avLst/>
            <a:gdLst/>
            <a:ahLst/>
            <a:cxnLst/>
            <a:rect l="l" t="t" r="r" b="b"/>
            <a:pathLst>
              <a:path w="228600" h="535939">
                <a:moveTo>
                  <a:pt x="71420" y="100397"/>
                </a:moveTo>
                <a:lnTo>
                  <a:pt x="35614" y="113734"/>
                </a:lnTo>
                <a:lnTo>
                  <a:pt x="192912" y="535431"/>
                </a:lnTo>
                <a:lnTo>
                  <a:pt x="228600" y="522223"/>
                </a:lnTo>
                <a:lnTo>
                  <a:pt x="71420" y="100397"/>
                </a:lnTo>
                <a:close/>
              </a:path>
              <a:path w="228600" h="535939">
                <a:moveTo>
                  <a:pt x="13589" y="0"/>
                </a:moveTo>
                <a:lnTo>
                  <a:pt x="0" y="126999"/>
                </a:lnTo>
                <a:lnTo>
                  <a:pt x="35614" y="113734"/>
                </a:lnTo>
                <a:lnTo>
                  <a:pt x="28955" y="95884"/>
                </a:lnTo>
                <a:lnTo>
                  <a:pt x="64770" y="82549"/>
                </a:lnTo>
                <a:lnTo>
                  <a:pt x="102155" y="82549"/>
                </a:lnTo>
                <a:lnTo>
                  <a:pt x="13589" y="0"/>
                </a:lnTo>
                <a:close/>
              </a:path>
              <a:path w="228600" h="535939">
                <a:moveTo>
                  <a:pt x="64770" y="82549"/>
                </a:moveTo>
                <a:lnTo>
                  <a:pt x="28955" y="95884"/>
                </a:lnTo>
                <a:lnTo>
                  <a:pt x="35614" y="113734"/>
                </a:lnTo>
                <a:lnTo>
                  <a:pt x="71420" y="100397"/>
                </a:lnTo>
                <a:lnTo>
                  <a:pt x="64770" y="82549"/>
                </a:lnTo>
                <a:close/>
              </a:path>
              <a:path w="228600" h="535939">
                <a:moveTo>
                  <a:pt x="102155" y="82549"/>
                </a:moveTo>
                <a:lnTo>
                  <a:pt x="64770" y="82549"/>
                </a:lnTo>
                <a:lnTo>
                  <a:pt x="71420" y="100397"/>
                </a:lnTo>
                <a:lnTo>
                  <a:pt x="107060" y="87121"/>
                </a:lnTo>
                <a:lnTo>
                  <a:pt x="102155" y="82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/>
          <p:cNvSpPr/>
          <p:nvPr/>
        </p:nvSpPr>
        <p:spPr>
          <a:xfrm>
            <a:off x="8266176" y="4246626"/>
            <a:ext cx="114300" cy="313690"/>
          </a:xfrm>
          <a:custGeom>
            <a:avLst/>
            <a:gdLst/>
            <a:ahLst/>
            <a:cxnLst/>
            <a:rect l="l" t="t" r="r" b="b"/>
            <a:pathLst>
              <a:path w="114300" h="313689">
                <a:moveTo>
                  <a:pt x="76200" y="95250"/>
                </a:moveTo>
                <a:lnTo>
                  <a:pt x="38100" y="95250"/>
                </a:lnTo>
                <a:lnTo>
                  <a:pt x="38100" y="313309"/>
                </a:lnTo>
                <a:lnTo>
                  <a:pt x="76200" y="313309"/>
                </a:lnTo>
                <a:lnTo>
                  <a:pt x="76200" y="95250"/>
                </a:lnTo>
                <a:close/>
              </a:path>
              <a:path w="114300" h="3136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36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/>
          <p:cNvSpPr txBox="1"/>
          <p:nvPr/>
        </p:nvSpPr>
        <p:spPr>
          <a:xfrm>
            <a:off x="6256782" y="4422394"/>
            <a:ext cx="3270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30" dirty="0">
                <a:cs typeface="Noto Sans CJK JP Black"/>
              </a:rPr>
              <a:t>…</a:t>
            </a:r>
            <a:endParaRPr sz="3200">
              <a:cs typeface="Noto Sans CJK JP Black"/>
            </a:endParaRPr>
          </a:p>
        </p:txBody>
      </p:sp>
      <p:sp>
        <p:nvSpPr>
          <p:cNvPr id="47" name="object 48"/>
          <p:cNvSpPr/>
          <p:nvPr/>
        </p:nvSpPr>
        <p:spPr>
          <a:xfrm>
            <a:off x="1977898" y="3695700"/>
            <a:ext cx="737235" cy="446405"/>
          </a:xfrm>
          <a:custGeom>
            <a:avLst/>
            <a:gdLst/>
            <a:ahLst/>
            <a:cxnLst/>
            <a:rect l="l" t="t" r="r" b="b"/>
            <a:pathLst>
              <a:path w="737235" h="446404">
                <a:moveTo>
                  <a:pt x="668246" y="33810"/>
                </a:moveTo>
                <a:lnTo>
                  <a:pt x="0" y="435482"/>
                </a:lnTo>
                <a:lnTo>
                  <a:pt x="6603" y="446405"/>
                </a:lnTo>
                <a:lnTo>
                  <a:pt x="674767" y="44657"/>
                </a:lnTo>
                <a:lnTo>
                  <a:pt x="668246" y="33810"/>
                </a:lnTo>
                <a:close/>
              </a:path>
              <a:path w="737235" h="446404">
                <a:moveTo>
                  <a:pt x="719408" y="27305"/>
                </a:moveTo>
                <a:lnTo>
                  <a:pt x="679069" y="27305"/>
                </a:lnTo>
                <a:lnTo>
                  <a:pt x="685672" y="38100"/>
                </a:lnTo>
                <a:lnTo>
                  <a:pt x="674767" y="44657"/>
                </a:lnTo>
                <a:lnTo>
                  <a:pt x="691133" y="71881"/>
                </a:lnTo>
                <a:lnTo>
                  <a:pt x="719408" y="27305"/>
                </a:lnTo>
                <a:close/>
              </a:path>
              <a:path w="737235" h="446404">
                <a:moveTo>
                  <a:pt x="679069" y="27305"/>
                </a:moveTo>
                <a:lnTo>
                  <a:pt x="668246" y="33810"/>
                </a:lnTo>
                <a:lnTo>
                  <a:pt x="674767" y="44657"/>
                </a:lnTo>
                <a:lnTo>
                  <a:pt x="685672" y="38100"/>
                </a:lnTo>
                <a:lnTo>
                  <a:pt x="679069" y="27305"/>
                </a:lnTo>
                <a:close/>
              </a:path>
              <a:path w="737235" h="446404">
                <a:moveTo>
                  <a:pt x="736726" y="0"/>
                </a:moveTo>
                <a:lnTo>
                  <a:pt x="651890" y="6604"/>
                </a:lnTo>
                <a:lnTo>
                  <a:pt x="668246" y="33810"/>
                </a:lnTo>
                <a:lnTo>
                  <a:pt x="679069" y="27305"/>
                </a:lnTo>
                <a:lnTo>
                  <a:pt x="719408" y="27305"/>
                </a:lnTo>
                <a:lnTo>
                  <a:pt x="7367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8">
            <a:extLst>
              <a:ext uri="{FF2B5EF4-FFF2-40B4-BE49-F238E27FC236}">
                <a16:creationId xmlns:a16="http://schemas.microsoft.com/office/drawing/2014/main" id="{794945CF-A43A-45AC-A9A1-E9B26EB13BD2}"/>
              </a:ext>
            </a:extLst>
          </p:cNvPr>
          <p:cNvSpPr txBox="1"/>
          <p:nvPr/>
        </p:nvSpPr>
        <p:spPr>
          <a:xfrm>
            <a:off x="7026273" y="5324155"/>
            <a:ext cx="135420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701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cs typeface="Noto Sans CJK JP Black"/>
              </a:rPr>
              <a:t>Patch </a:t>
            </a:r>
            <a:r>
              <a:rPr lang="en-US" spc="-105" dirty="0">
                <a:solidFill>
                  <a:srgbClr val="FFFFFF"/>
                </a:solidFill>
                <a:cs typeface="Noto Sans CJK JP Black"/>
              </a:rPr>
              <a:t>9</a:t>
            </a:r>
            <a:r>
              <a:rPr sz="1800" spc="-105" dirty="0">
                <a:solidFill>
                  <a:srgbClr val="FFFFFF"/>
                </a:solidFill>
                <a:cs typeface="Noto Sans CJK JP Black"/>
              </a:rPr>
              <a:t> </a:t>
            </a:r>
            <a:endParaRPr lang="en-US" sz="1800" spc="-105" dirty="0">
              <a:solidFill>
                <a:srgbClr val="FFFFFF"/>
              </a:solidFill>
              <a:cs typeface="Noto Sans CJK JP Black"/>
            </a:endParaRPr>
          </a:p>
          <a:p>
            <a:pPr marL="12700" marR="5080" indent="20701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FFFFFF"/>
                </a:solidFill>
                <a:cs typeface="Noto Sans CJK JP Black"/>
              </a:rPr>
              <a:t>Embed</a:t>
            </a:r>
            <a:r>
              <a:rPr sz="1800" spc="-140" dirty="0">
                <a:solidFill>
                  <a:srgbClr val="FFFFFF"/>
                </a:solidFill>
                <a:cs typeface="Noto Sans CJK JP Black"/>
              </a:rPr>
              <a:t>d</a:t>
            </a:r>
            <a:r>
              <a:rPr sz="1800" spc="-110" dirty="0">
                <a:solidFill>
                  <a:srgbClr val="FFFFFF"/>
                </a:solidFill>
                <a:cs typeface="Noto Sans CJK JP Black"/>
              </a:rPr>
              <a:t>in</a:t>
            </a:r>
            <a:r>
              <a:rPr lang="en-US" sz="1800" spc="-110" dirty="0">
                <a:solidFill>
                  <a:srgbClr val="FFFFFF"/>
                </a:solidFill>
                <a:cs typeface="Noto Sans CJK JP Black"/>
              </a:rPr>
              <a:t>g</a:t>
            </a:r>
            <a:endParaRPr sz="1800" dirty="0">
              <a:cs typeface="Noto Sans CJK JP Black"/>
            </a:endParaRPr>
          </a:p>
        </p:txBody>
      </p:sp>
      <p:grpSp>
        <p:nvGrpSpPr>
          <p:cNvPr id="50" name="object 49"/>
          <p:cNvGrpSpPr/>
          <p:nvPr/>
        </p:nvGrpSpPr>
        <p:grpSpPr>
          <a:xfrm>
            <a:off x="9861128" y="698091"/>
            <a:ext cx="2995062" cy="2176885"/>
            <a:chOff x="9195816" y="6095"/>
            <a:chExt cx="2976880" cy="1638300"/>
          </a:xfrm>
        </p:grpSpPr>
        <p:sp>
          <p:nvSpPr>
            <p:cNvPr id="51" name="object 50"/>
            <p:cNvSpPr/>
            <p:nvPr/>
          </p:nvSpPr>
          <p:spPr>
            <a:xfrm>
              <a:off x="9195816" y="6095"/>
              <a:ext cx="2976372" cy="1638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/>
            <p:cNvSpPr/>
            <p:nvPr/>
          </p:nvSpPr>
          <p:spPr>
            <a:xfrm>
              <a:off x="9244584" y="958595"/>
              <a:ext cx="1950720" cy="242570"/>
            </a:xfrm>
            <a:custGeom>
              <a:avLst/>
              <a:gdLst/>
              <a:ahLst/>
              <a:cxnLst/>
              <a:rect l="l" t="t" r="r" b="b"/>
              <a:pathLst>
                <a:path w="1950720" h="242569">
                  <a:moveTo>
                    <a:pt x="1950720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1950720" y="242315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/>
            <p:cNvSpPr/>
            <p:nvPr/>
          </p:nvSpPr>
          <p:spPr>
            <a:xfrm>
              <a:off x="9244584" y="958595"/>
              <a:ext cx="1950720" cy="242570"/>
            </a:xfrm>
            <a:custGeom>
              <a:avLst/>
              <a:gdLst/>
              <a:ahLst/>
              <a:cxnLst/>
              <a:rect l="l" t="t" r="r" b="b"/>
              <a:pathLst>
                <a:path w="1950720" h="242569">
                  <a:moveTo>
                    <a:pt x="0" y="242315"/>
                  </a:moveTo>
                  <a:lnTo>
                    <a:pt x="1950720" y="242315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34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Input Image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6807" y="1650731"/>
            <a:ext cx="113052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이미지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925513" lvl="1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Transformer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token embedding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입력</a:t>
            </a:r>
          </a:p>
        </p:txBody>
      </p:sp>
      <p:sp>
        <p:nvSpPr>
          <p:cNvPr id="8" name="object 66"/>
          <p:cNvSpPr/>
          <p:nvPr/>
        </p:nvSpPr>
        <p:spPr>
          <a:xfrm>
            <a:off x="8157567" y="755515"/>
            <a:ext cx="4551919" cy="2611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7"/>
          <p:cNvSpPr/>
          <p:nvPr/>
        </p:nvSpPr>
        <p:spPr>
          <a:xfrm>
            <a:off x="8232150" y="2506999"/>
            <a:ext cx="2983337" cy="794565"/>
          </a:xfrm>
          <a:custGeom>
            <a:avLst/>
            <a:gdLst/>
            <a:ahLst/>
            <a:cxnLst/>
            <a:rect l="l" t="t" r="r" b="b"/>
            <a:pathLst>
              <a:path w="1950720" h="498475">
                <a:moveTo>
                  <a:pt x="1950720" y="0"/>
                </a:moveTo>
                <a:lnTo>
                  <a:pt x="0" y="0"/>
                </a:lnTo>
                <a:lnTo>
                  <a:pt x="0" y="498348"/>
                </a:lnTo>
                <a:lnTo>
                  <a:pt x="1950720" y="498348"/>
                </a:lnTo>
                <a:lnTo>
                  <a:pt x="1950720" y="0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34811BBE-CB4C-48F6-B670-44C707CD4EAE}"/>
              </a:ext>
            </a:extLst>
          </p:cNvPr>
          <p:cNvGrpSpPr/>
          <p:nvPr/>
        </p:nvGrpSpPr>
        <p:grpSpPr>
          <a:xfrm>
            <a:off x="3656529" y="3746239"/>
            <a:ext cx="4908550" cy="1539240"/>
            <a:chOff x="1998154" y="3160966"/>
            <a:chExt cx="4908550" cy="1539240"/>
          </a:xfrm>
        </p:grpSpPr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4DBA325A-3A75-404C-B8F9-CA59A32DAB06}"/>
                </a:ext>
              </a:extLst>
            </p:cNvPr>
            <p:cNvSpPr/>
            <p:nvPr/>
          </p:nvSpPr>
          <p:spPr>
            <a:xfrm>
              <a:off x="2012442" y="3175254"/>
              <a:ext cx="4879975" cy="883919"/>
            </a:xfrm>
            <a:custGeom>
              <a:avLst/>
              <a:gdLst/>
              <a:ahLst/>
              <a:cxnLst/>
              <a:rect l="l" t="t" r="r" b="b"/>
              <a:pathLst>
                <a:path w="4879975" h="883920">
                  <a:moveTo>
                    <a:pt x="4732528" y="0"/>
                  </a:moveTo>
                  <a:lnTo>
                    <a:pt x="147319" y="0"/>
                  </a:lnTo>
                  <a:lnTo>
                    <a:pt x="100738" y="7506"/>
                  </a:lnTo>
                  <a:lnTo>
                    <a:pt x="60295" y="28411"/>
                  </a:lnTo>
                  <a:lnTo>
                    <a:pt x="28411" y="60295"/>
                  </a:lnTo>
                  <a:lnTo>
                    <a:pt x="7506" y="100738"/>
                  </a:lnTo>
                  <a:lnTo>
                    <a:pt x="0" y="147320"/>
                  </a:lnTo>
                  <a:lnTo>
                    <a:pt x="0" y="736600"/>
                  </a:lnTo>
                  <a:lnTo>
                    <a:pt x="7506" y="783181"/>
                  </a:lnTo>
                  <a:lnTo>
                    <a:pt x="28411" y="823624"/>
                  </a:lnTo>
                  <a:lnTo>
                    <a:pt x="60295" y="855508"/>
                  </a:lnTo>
                  <a:lnTo>
                    <a:pt x="100738" y="876413"/>
                  </a:lnTo>
                  <a:lnTo>
                    <a:pt x="147319" y="883920"/>
                  </a:lnTo>
                  <a:lnTo>
                    <a:pt x="4732528" y="883920"/>
                  </a:lnTo>
                  <a:lnTo>
                    <a:pt x="4779109" y="876413"/>
                  </a:lnTo>
                  <a:lnTo>
                    <a:pt x="4819552" y="855508"/>
                  </a:lnTo>
                  <a:lnTo>
                    <a:pt x="4851436" y="823624"/>
                  </a:lnTo>
                  <a:lnTo>
                    <a:pt x="4872341" y="783181"/>
                  </a:lnTo>
                  <a:lnTo>
                    <a:pt x="4879848" y="736600"/>
                  </a:lnTo>
                  <a:lnTo>
                    <a:pt x="4879848" y="147320"/>
                  </a:lnTo>
                  <a:lnTo>
                    <a:pt x="4872341" y="100738"/>
                  </a:lnTo>
                  <a:lnTo>
                    <a:pt x="4851436" y="60295"/>
                  </a:lnTo>
                  <a:lnTo>
                    <a:pt x="4819552" y="28411"/>
                  </a:lnTo>
                  <a:lnTo>
                    <a:pt x="4779109" y="7506"/>
                  </a:lnTo>
                  <a:lnTo>
                    <a:pt x="4732528" y="0"/>
                  </a:lnTo>
                  <a:close/>
                </a:path>
              </a:pathLst>
            </a:custGeom>
            <a:solidFill>
              <a:srgbClr val="A9D18E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05E6C74-9227-4831-BD07-4881EBB34636}"/>
                </a:ext>
              </a:extLst>
            </p:cNvPr>
            <p:cNvSpPr/>
            <p:nvPr/>
          </p:nvSpPr>
          <p:spPr>
            <a:xfrm>
              <a:off x="2012442" y="3175254"/>
              <a:ext cx="4879975" cy="883919"/>
            </a:xfrm>
            <a:custGeom>
              <a:avLst/>
              <a:gdLst/>
              <a:ahLst/>
              <a:cxnLst/>
              <a:rect l="l" t="t" r="r" b="b"/>
              <a:pathLst>
                <a:path w="4879975" h="883920">
                  <a:moveTo>
                    <a:pt x="0" y="147320"/>
                  </a:moveTo>
                  <a:lnTo>
                    <a:pt x="7506" y="100738"/>
                  </a:lnTo>
                  <a:lnTo>
                    <a:pt x="28411" y="60295"/>
                  </a:lnTo>
                  <a:lnTo>
                    <a:pt x="60295" y="28411"/>
                  </a:lnTo>
                  <a:lnTo>
                    <a:pt x="100738" y="7506"/>
                  </a:lnTo>
                  <a:lnTo>
                    <a:pt x="147319" y="0"/>
                  </a:lnTo>
                  <a:lnTo>
                    <a:pt x="4732528" y="0"/>
                  </a:lnTo>
                  <a:lnTo>
                    <a:pt x="4779109" y="7506"/>
                  </a:lnTo>
                  <a:lnTo>
                    <a:pt x="4819552" y="28411"/>
                  </a:lnTo>
                  <a:lnTo>
                    <a:pt x="4851436" y="60295"/>
                  </a:lnTo>
                  <a:lnTo>
                    <a:pt x="4872341" y="100738"/>
                  </a:lnTo>
                  <a:lnTo>
                    <a:pt x="4879848" y="147320"/>
                  </a:lnTo>
                  <a:lnTo>
                    <a:pt x="4879848" y="736600"/>
                  </a:lnTo>
                  <a:lnTo>
                    <a:pt x="4872341" y="783181"/>
                  </a:lnTo>
                  <a:lnTo>
                    <a:pt x="4851436" y="823624"/>
                  </a:lnTo>
                  <a:lnTo>
                    <a:pt x="4819552" y="855508"/>
                  </a:lnTo>
                  <a:lnTo>
                    <a:pt x="4779109" y="876413"/>
                  </a:lnTo>
                  <a:lnTo>
                    <a:pt x="4732528" y="883920"/>
                  </a:lnTo>
                  <a:lnTo>
                    <a:pt x="147319" y="883920"/>
                  </a:lnTo>
                  <a:lnTo>
                    <a:pt x="100738" y="876413"/>
                  </a:lnTo>
                  <a:lnTo>
                    <a:pt x="60295" y="855508"/>
                  </a:lnTo>
                  <a:lnTo>
                    <a:pt x="28411" y="823624"/>
                  </a:lnTo>
                  <a:lnTo>
                    <a:pt x="7506" y="783181"/>
                  </a:lnTo>
                  <a:lnTo>
                    <a:pt x="0" y="736600"/>
                  </a:lnTo>
                  <a:lnTo>
                    <a:pt x="0" y="147320"/>
                  </a:lnTo>
                  <a:close/>
                </a:path>
              </a:pathLst>
            </a:custGeom>
            <a:ln w="28575">
              <a:solidFill>
                <a:srgbClr val="92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95756BA9-BDBC-4F0F-82DD-8BE4DDF7CD7E}"/>
                </a:ext>
              </a:extLst>
            </p:cNvPr>
            <p:cNvSpPr/>
            <p:nvPr/>
          </p:nvSpPr>
          <p:spPr>
            <a:xfrm>
              <a:off x="2551684" y="4059173"/>
              <a:ext cx="3871595" cy="415925"/>
            </a:xfrm>
            <a:custGeom>
              <a:avLst/>
              <a:gdLst/>
              <a:ahLst/>
              <a:cxnLst/>
              <a:rect l="l" t="t" r="r" b="b"/>
              <a:pathLst>
                <a:path w="3871595" h="415925">
                  <a:moveTo>
                    <a:pt x="85725" y="85725"/>
                  </a:moveTo>
                  <a:lnTo>
                    <a:pt x="78613" y="71501"/>
                  </a:lnTo>
                  <a:lnTo>
                    <a:pt x="42926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575" y="415417"/>
                  </a:lnTo>
                  <a:lnTo>
                    <a:pt x="57150" y="415417"/>
                  </a:lnTo>
                  <a:lnTo>
                    <a:pt x="57150" y="85725"/>
                  </a:lnTo>
                  <a:lnTo>
                    <a:pt x="85725" y="85725"/>
                  </a:lnTo>
                  <a:close/>
                </a:path>
                <a:path w="3871595" h="415925">
                  <a:moveTo>
                    <a:pt x="2450973" y="85725"/>
                  </a:moveTo>
                  <a:lnTo>
                    <a:pt x="2443861" y="71501"/>
                  </a:lnTo>
                  <a:lnTo>
                    <a:pt x="2408174" y="0"/>
                  </a:lnTo>
                  <a:lnTo>
                    <a:pt x="2365248" y="85725"/>
                  </a:lnTo>
                  <a:lnTo>
                    <a:pt x="2393823" y="85725"/>
                  </a:lnTo>
                  <a:lnTo>
                    <a:pt x="2393823" y="415417"/>
                  </a:lnTo>
                  <a:lnTo>
                    <a:pt x="2422398" y="415417"/>
                  </a:lnTo>
                  <a:lnTo>
                    <a:pt x="2422398" y="85725"/>
                  </a:lnTo>
                  <a:lnTo>
                    <a:pt x="2450973" y="85725"/>
                  </a:lnTo>
                  <a:close/>
                </a:path>
                <a:path w="3871595" h="415925">
                  <a:moveTo>
                    <a:pt x="3871341" y="85725"/>
                  </a:moveTo>
                  <a:lnTo>
                    <a:pt x="3864229" y="71501"/>
                  </a:lnTo>
                  <a:lnTo>
                    <a:pt x="3828542" y="0"/>
                  </a:lnTo>
                  <a:lnTo>
                    <a:pt x="3785616" y="85725"/>
                  </a:lnTo>
                  <a:lnTo>
                    <a:pt x="3814191" y="85725"/>
                  </a:lnTo>
                  <a:lnTo>
                    <a:pt x="3814191" y="415417"/>
                  </a:lnTo>
                  <a:lnTo>
                    <a:pt x="3842766" y="415417"/>
                  </a:lnTo>
                  <a:lnTo>
                    <a:pt x="3842766" y="85725"/>
                  </a:lnTo>
                  <a:lnTo>
                    <a:pt x="3871341" y="8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80FBD708-460B-4357-9CE8-6670B9996F84}"/>
                </a:ext>
              </a:extLst>
            </p:cNvPr>
            <p:cNvSpPr/>
            <p:nvPr/>
          </p:nvSpPr>
          <p:spPr>
            <a:xfrm>
              <a:off x="3414522" y="4473956"/>
              <a:ext cx="208279" cy="213360"/>
            </a:xfrm>
            <a:custGeom>
              <a:avLst/>
              <a:gdLst/>
              <a:ahLst/>
              <a:cxnLst/>
              <a:rect l="l" t="t" r="r" b="b"/>
              <a:pathLst>
                <a:path w="208279" h="213360">
                  <a:moveTo>
                    <a:pt x="20827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8279" y="213360"/>
                  </a:lnTo>
                  <a:lnTo>
                    <a:pt x="20827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B8AA90EF-09DC-4716-A31A-5A603E89FA55}"/>
                </a:ext>
              </a:extLst>
            </p:cNvPr>
            <p:cNvSpPr/>
            <p:nvPr/>
          </p:nvSpPr>
          <p:spPr>
            <a:xfrm>
              <a:off x="3622802" y="4473956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E4D6C70-84CB-4AC0-BC34-9399F96AA55F}"/>
                </a:ext>
              </a:extLst>
            </p:cNvPr>
            <p:cNvSpPr/>
            <p:nvPr/>
          </p:nvSpPr>
          <p:spPr>
            <a:xfrm>
              <a:off x="3855212" y="4473956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BCCE378B-E0A2-43DD-AE41-878275FA77AE}"/>
                </a:ext>
              </a:extLst>
            </p:cNvPr>
            <p:cNvSpPr/>
            <p:nvPr/>
          </p:nvSpPr>
          <p:spPr>
            <a:xfrm>
              <a:off x="3408172" y="4467606"/>
              <a:ext cx="686435" cy="226060"/>
            </a:xfrm>
            <a:custGeom>
              <a:avLst/>
              <a:gdLst/>
              <a:ahLst/>
              <a:cxnLst/>
              <a:rect l="l" t="t" r="r" b="b"/>
              <a:pathLst>
                <a:path w="686435" h="226060">
                  <a:moveTo>
                    <a:pt x="214629" y="0"/>
                  </a:moveTo>
                  <a:lnTo>
                    <a:pt x="214629" y="226060"/>
                  </a:lnTo>
                </a:path>
                <a:path w="686435" h="226060">
                  <a:moveTo>
                    <a:pt x="447039" y="0"/>
                  </a:moveTo>
                  <a:lnTo>
                    <a:pt x="447039" y="226060"/>
                  </a:lnTo>
                </a:path>
                <a:path w="686435" h="226060">
                  <a:moveTo>
                    <a:pt x="6350" y="0"/>
                  </a:moveTo>
                  <a:lnTo>
                    <a:pt x="6350" y="226060"/>
                  </a:lnTo>
                </a:path>
                <a:path w="686435" h="226060">
                  <a:moveTo>
                    <a:pt x="679576" y="0"/>
                  </a:moveTo>
                  <a:lnTo>
                    <a:pt x="679576" y="226060"/>
                  </a:lnTo>
                </a:path>
                <a:path w="686435" h="226060">
                  <a:moveTo>
                    <a:pt x="0" y="6350"/>
                  </a:moveTo>
                  <a:lnTo>
                    <a:pt x="685926" y="6350"/>
                  </a:lnTo>
                </a:path>
                <a:path w="686435" h="226060">
                  <a:moveTo>
                    <a:pt x="0" y="219710"/>
                  </a:moveTo>
                  <a:lnTo>
                    <a:pt x="685926" y="2197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37">
            <a:extLst>
              <a:ext uri="{FF2B5EF4-FFF2-40B4-BE49-F238E27FC236}">
                <a16:creationId xmlns:a16="http://schemas.microsoft.com/office/drawing/2014/main" id="{5FF2BE15-6D76-4AA2-A8FF-FB1D9FE1B82E}"/>
              </a:ext>
            </a:extLst>
          </p:cNvPr>
          <p:cNvSpPr txBox="1"/>
          <p:nvPr/>
        </p:nvSpPr>
        <p:spPr>
          <a:xfrm>
            <a:off x="4185929" y="5409114"/>
            <a:ext cx="8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38">
            <a:extLst>
              <a:ext uri="{FF2B5EF4-FFF2-40B4-BE49-F238E27FC236}">
                <a16:creationId xmlns:a16="http://schemas.microsoft.com/office/drawing/2014/main" id="{A6BDB4A8-5FBA-436A-A1F9-99DA36BEBD3F}"/>
              </a:ext>
            </a:extLst>
          </p:cNvPr>
          <p:cNvSpPr txBox="1"/>
          <p:nvPr/>
        </p:nvSpPr>
        <p:spPr>
          <a:xfrm>
            <a:off x="5249046" y="5409114"/>
            <a:ext cx="433597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am</a:t>
            </a:r>
          </a:p>
        </p:txBody>
      </p:sp>
      <p:sp>
        <p:nvSpPr>
          <p:cNvPr id="21" name="object 39">
            <a:extLst>
              <a:ext uri="{FF2B5EF4-FFF2-40B4-BE49-F238E27FC236}">
                <a16:creationId xmlns:a16="http://schemas.microsoft.com/office/drawing/2014/main" id="{367FC2F1-4091-4B92-B944-D39E6874F042}"/>
              </a:ext>
            </a:extLst>
          </p:cNvPr>
          <p:cNvSpPr txBox="1"/>
          <p:nvPr/>
        </p:nvSpPr>
        <p:spPr>
          <a:xfrm>
            <a:off x="6549653" y="5409114"/>
            <a:ext cx="1843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40">
            <a:extLst>
              <a:ext uri="{FF2B5EF4-FFF2-40B4-BE49-F238E27FC236}">
                <a16:creationId xmlns:a16="http://schemas.microsoft.com/office/drawing/2014/main" id="{1BCAE585-F6C6-4DFC-82B6-3F93FFE198F9}"/>
              </a:ext>
            </a:extLst>
          </p:cNvPr>
          <p:cNvSpPr txBox="1"/>
          <p:nvPr/>
        </p:nvSpPr>
        <p:spPr>
          <a:xfrm>
            <a:off x="7665728" y="5409114"/>
            <a:ext cx="100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rlito"/>
                <a:cs typeface="Carlito"/>
              </a:rPr>
              <a:t>s</a:t>
            </a:r>
            <a:r>
              <a:rPr sz="1800" dirty="0">
                <a:latin typeface="Carlito"/>
                <a:cs typeface="Carlito"/>
              </a:rPr>
              <a:t>tud</a:t>
            </a:r>
            <a:r>
              <a:rPr sz="1800" spc="5" dirty="0">
                <a:latin typeface="Carlito"/>
                <a:cs typeface="Carlito"/>
              </a:rPr>
              <a:t>e</a:t>
            </a:r>
            <a:r>
              <a:rPr sz="1800" spc="-10" dirty="0">
                <a:latin typeface="Carlito"/>
                <a:cs typeface="Carlito"/>
              </a:rPr>
              <a:t>n</a:t>
            </a:r>
            <a:r>
              <a:rPr sz="1800" dirty="0"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  <p:graphicFrame>
        <p:nvGraphicFramePr>
          <p:cNvPr id="23" name="object 41">
            <a:extLst>
              <a:ext uri="{FF2B5EF4-FFF2-40B4-BE49-F238E27FC236}">
                <a16:creationId xmlns:a16="http://schemas.microsoft.com/office/drawing/2014/main" id="{A005E896-B6C7-42F1-B1C0-82F38DEE5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850962"/>
              </p:ext>
            </p:extLst>
          </p:nvPr>
        </p:nvGraphicFramePr>
        <p:xfrm>
          <a:off x="3909704" y="5052878"/>
          <a:ext cx="673098" cy="21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object 42">
            <a:extLst>
              <a:ext uri="{FF2B5EF4-FFF2-40B4-BE49-F238E27FC236}">
                <a16:creationId xmlns:a16="http://schemas.microsoft.com/office/drawing/2014/main" id="{821D579E-B5A0-4F0C-BD2A-30CFDD1D9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831183"/>
              </p:ext>
            </p:extLst>
          </p:nvPr>
        </p:nvGraphicFramePr>
        <p:xfrm>
          <a:off x="6274571" y="5052878"/>
          <a:ext cx="673098" cy="21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7D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object 43">
            <a:extLst>
              <a:ext uri="{FF2B5EF4-FFF2-40B4-BE49-F238E27FC236}">
                <a16:creationId xmlns:a16="http://schemas.microsoft.com/office/drawing/2014/main" id="{B6320C6D-008A-421D-91FB-3985E8C47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13834"/>
              </p:ext>
            </p:extLst>
          </p:nvPr>
        </p:nvGraphicFramePr>
        <p:xfrm>
          <a:off x="7695192" y="5052878"/>
          <a:ext cx="673098" cy="21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object 44">
            <a:extLst>
              <a:ext uri="{FF2B5EF4-FFF2-40B4-BE49-F238E27FC236}">
                <a16:creationId xmlns:a16="http://schemas.microsoft.com/office/drawing/2014/main" id="{CA38BEA7-F9E3-4024-9E6A-80BA424DA9A1}"/>
              </a:ext>
            </a:extLst>
          </p:cNvPr>
          <p:cNvSpPr txBox="1"/>
          <p:nvPr/>
        </p:nvSpPr>
        <p:spPr>
          <a:xfrm>
            <a:off x="4630105" y="3979466"/>
            <a:ext cx="4064005" cy="1450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rlito"/>
                <a:cs typeface="Carlito"/>
              </a:rPr>
              <a:t>Transformer</a:t>
            </a:r>
            <a:r>
              <a:rPr sz="2400" b="1" spc="-50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Encoder</a:t>
            </a: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 dirty="0">
              <a:latin typeface="Carlito"/>
              <a:cs typeface="Carlito"/>
            </a:endParaRPr>
          </a:p>
          <a:p>
            <a:pPr marL="588010"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45">
            <a:extLst>
              <a:ext uri="{FF2B5EF4-FFF2-40B4-BE49-F238E27FC236}">
                <a16:creationId xmlns:a16="http://schemas.microsoft.com/office/drawing/2014/main" id="{DA972740-9528-4D88-B211-BEB7AD7AABBE}"/>
              </a:ext>
            </a:extLst>
          </p:cNvPr>
          <p:cNvSpPr/>
          <p:nvPr/>
        </p:nvSpPr>
        <p:spPr>
          <a:xfrm>
            <a:off x="5360678" y="4644446"/>
            <a:ext cx="85725" cy="415925"/>
          </a:xfrm>
          <a:custGeom>
            <a:avLst/>
            <a:gdLst/>
            <a:ahLst/>
            <a:cxnLst/>
            <a:rect l="l" t="t" r="r" b="b"/>
            <a:pathLst>
              <a:path w="85725" h="415925">
                <a:moveTo>
                  <a:pt x="57150" y="71500"/>
                </a:moveTo>
                <a:lnTo>
                  <a:pt x="28575" y="71500"/>
                </a:lnTo>
                <a:lnTo>
                  <a:pt x="28575" y="415417"/>
                </a:lnTo>
                <a:lnTo>
                  <a:pt x="57150" y="415417"/>
                </a:lnTo>
                <a:lnTo>
                  <a:pt x="57150" y="71500"/>
                </a:lnTo>
                <a:close/>
              </a:path>
              <a:path w="85725" h="415925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415925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43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Input Image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6807" y="1650731"/>
            <a:ext cx="113052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이미지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925513" lvl="1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patch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나눠서 입력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5513" lvl="1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patch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벡터와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flatten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하게 생성한 뒤 입력</a:t>
            </a:r>
          </a:p>
        </p:txBody>
      </p:sp>
      <p:sp>
        <p:nvSpPr>
          <p:cNvPr id="8" name="object 66"/>
          <p:cNvSpPr/>
          <p:nvPr/>
        </p:nvSpPr>
        <p:spPr>
          <a:xfrm>
            <a:off x="8157567" y="755515"/>
            <a:ext cx="4551919" cy="2611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7"/>
          <p:cNvSpPr/>
          <p:nvPr/>
        </p:nvSpPr>
        <p:spPr>
          <a:xfrm>
            <a:off x="8232150" y="2506999"/>
            <a:ext cx="2983337" cy="794565"/>
          </a:xfrm>
          <a:custGeom>
            <a:avLst/>
            <a:gdLst/>
            <a:ahLst/>
            <a:cxnLst/>
            <a:rect l="l" t="t" r="r" b="b"/>
            <a:pathLst>
              <a:path w="1950720" h="498475">
                <a:moveTo>
                  <a:pt x="1950720" y="0"/>
                </a:moveTo>
                <a:lnTo>
                  <a:pt x="0" y="0"/>
                </a:lnTo>
                <a:lnTo>
                  <a:pt x="0" y="498348"/>
                </a:lnTo>
                <a:lnTo>
                  <a:pt x="1950720" y="498348"/>
                </a:lnTo>
                <a:lnTo>
                  <a:pt x="1950720" y="0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">
            <a:extLst>
              <a:ext uri="{FF2B5EF4-FFF2-40B4-BE49-F238E27FC236}">
                <a16:creationId xmlns:a16="http://schemas.microsoft.com/office/drawing/2014/main" id="{D69D0947-D695-4405-BA28-4F3E26F6633B}"/>
              </a:ext>
            </a:extLst>
          </p:cNvPr>
          <p:cNvGrpSpPr/>
          <p:nvPr/>
        </p:nvGrpSpPr>
        <p:grpSpPr>
          <a:xfrm>
            <a:off x="3604126" y="3631649"/>
            <a:ext cx="4908550" cy="912494"/>
            <a:chOff x="1998154" y="3160966"/>
            <a:chExt cx="4908550" cy="912494"/>
          </a:xfrm>
        </p:grpSpPr>
        <p:sp>
          <p:nvSpPr>
            <p:cNvPr id="29" name="object 3">
              <a:extLst>
                <a:ext uri="{FF2B5EF4-FFF2-40B4-BE49-F238E27FC236}">
                  <a16:creationId xmlns:a16="http://schemas.microsoft.com/office/drawing/2014/main" id="{3A532BE3-D625-47BD-85F6-78CDF1F86E00}"/>
                </a:ext>
              </a:extLst>
            </p:cNvPr>
            <p:cNvSpPr/>
            <p:nvPr/>
          </p:nvSpPr>
          <p:spPr>
            <a:xfrm>
              <a:off x="2012442" y="3175254"/>
              <a:ext cx="4879975" cy="883919"/>
            </a:xfrm>
            <a:custGeom>
              <a:avLst/>
              <a:gdLst/>
              <a:ahLst/>
              <a:cxnLst/>
              <a:rect l="l" t="t" r="r" b="b"/>
              <a:pathLst>
                <a:path w="4879975" h="883920">
                  <a:moveTo>
                    <a:pt x="4732528" y="0"/>
                  </a:moveTo>
                  <a:lnTo>
                    <a:pt x="147319" y="0"/>
                  </a:lnTo>
                  <a:lnTo>
                    <a:pt x="100738" y="7506"/>
                  </a:lnTo>
                  <a:lnTo>
                    <a:pt x="60295" y="28411"/>
                  </a:lnTo>
                  <a:lnTo>
                    <a:pt x="28411" y="60295"/>
                  </a:lnTo>
                  <a:lnTo>
                    <a:pt x="7506" y="100738"/>
                  </a:lnTo>
                  <a:lnTo>
                    <a:pt x="0" y="147320"/>
                  </a:lnTo>
                  <a:lnTo>
                    <a:pt x="0" y="736600"/>
                  </a:lnTo>
                  <a:lnTo>
                    <a:pt x="7506" y="783181"/>
                  </a:lnTo>
                  <a:lnTo>
                    <a:pt x="28411" y="823624"/>
                  </a:lnTo>
                  <a:lnTo>
                    <a:pt x="60295" y="855508"/>
                  </a:lnTo>
                  <a:lnTo>
                    <a:pt x="100738" y="876413"/>
                  </a:lnTo>
                  <a:lnTo>
                    <a:pt x="147319" y="883920"/>
                  </a:lnTo>
                  <a:lnTo>
                    <a:pt x="4732528" y="883920"/>
                  </a:lnTo>
                  <a:lnTo>
                    <a:pt x="4779109" y="876413"/>
                  </a:lnTo>
                  <a:lnTo>
                    <a:pt x="4819552" y="855508"/>
                  </a:lnTo>
                  <a:lnTo>
                    <a:pt x="4851436" y="823624"/>
                  </a:lnTo>
                  <a:lnTo>
                    <a:pt x="4872341" y="783181"/>
                  </a:lnTo>
                  <a:lnTo>
                    <a:pt x="4879848" y="736600"/>
                  </a:lnTo>
                  <a:lnTo>
                    <a:pt x="4879848" y="147320"/>
                  </a:lnTo>
                  <a:lnTo>
                    <a:pt x="4872341" y="100738"/>
                  </a:lnTo>
                  <a:lnTo>
                    <a:pt x="4851436" y="60295"/>
                  </a:lnTo>
                  <a:lnTo>
                    <a:pt x="4819552" y="28411"/>
                  </a:lnTo>
                  <a:lnTo>
                    <a:pt x="4779109" y="7506"/>
                  </a:lnTo>
                  <a:lnTo>
                    <a:pt x="4732528" y="0"/>
                  </a:lnTo>
                  <a:close/>
                </a:path>
              </a:pathLst>
            </a:custGeom>
            <a:solidFill>
              <a:srgbClr val="A9D18E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E137F5F9-A1A8-4ED2-8C16-8D1BB54BCCFB}"/>
                </a:ext>
              </a:extLst>
            </p:cNvPr>
            <p:cNvSpPr/>
            <p:nvPr/>
          </p:nvSpPr>
          <p:spPr>
            <a:xfrm>
              <a:off x="2012442" y="3175254"/>
              <a:ext cx="4879975" cy="883919"/>
            </a:xfrm>
            <a:custGeom>
              <a:avLst/>
              <a:gdLst/>
              <a:ahLst/>
              <a:cxnLst/>
              <a:rect l="l" t="t" r="r" b="b"/>
              <a:pathLst>
                <a:path w="4879975" h="883920">
                  <a:moveTo>
                    <a:pt x="0" y="147320"/>
                  </a:moveTo>
                  <a:lnTo>
                    <a:pt x="7506" y="100738"/>
                  </a:lnTo>
                  <a:lnTo>
                    <a:pt x="28411" y="60295"/>
                  </a:lnTo>
                  <a:lnTo>
                    <a:pt x="60295" y="28411"/>
                  </a:lnTo>
                  <a:lnTo>
                    <a:pt x="100738" y="7506"/>
                  </a:lnTo>
                  <a:lnTo>
                    <a:pt x="147319" y="0"/>
                  </a:lnTo>
                  <a:lnTo>
                    <a:pt x="4732528" y="0"/>
                  </a:lnTo>
                  <a:lnTo>
                    <a:pt x="4779109" y="7506"/>
                  </a:lnTo>
                  <a:lnTo>
                    <a:pt x="4819552" y="28411"/>
                  </a:lnTo>
                  <a:lnTo>
                    <a:pt x="4851436" y="60295"/>
                  </a:lnTo>
                  <a:lnTo>
                    <a:pt x="4872341" y="100738"/>
                  </a:lnTo>
                  <a:lnTo>
                    <a:pt x="4879848" y="147320"/>
                  </a:lnTo>
                  <a:lnTo>
                    <a:pt x="4879848" y="736600"/>
                  </a:lnTo>
                  <a:lnTo>
                    <a:pt x="4872341" y="783181"/>
                  </a:lnTo>
                  <a:lnTo>
                    <a:pt x="4851436" y="823624"/>
                  </a:lnTo>
                  <a:lnTo>
                    <a:pt x="4819552" y="855508"/>
                  </a:lnTo>
                  <a:lnTo>
                    <a:pt x="4779109" y="876413"/>
                  </a:lnTo>
                  <a:lnTo>
                    <a:pt x="4732528" y="883920"/>
                  </a:lnTo>
                  <a:lnTo>
                    <a:pt x="147319" y="883920"/>
                  </a:lnTo>
                  <a:lnTo>
                    <a:pt x="100738" y="876413"/>
                  </a:lnTo>
                  <a:lnTo>
                    <a:pt x="60295" y="855508"/>
                  </a:lnTo>
                  <a:lnTo>
                    <a:pt x="28411" y="823624"/>
                  </a:lnTo>
                  <a:lnTo>
                    <a:pt x="7506" y="783181"/>
                  </a:lnTo>
                  <a:lnTo>
                    <a:pt x="0" y="736600"/>
                  </a:lnTo>
                  <a:lnTo>
                    <a:pt x="0" y="147320"/>
                  </a:lnTo>
                  <a:close/>
                </a:path>
              </a:pathLst>
            </a:custGeom>
            <a:ln w="28575">
              <a:solidFill>
                <a:srgbClr val="92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5">
            <a:extLst>
              <a:ext uri="{FF2B5EF4-FFF2-40B4-BE49-F238E27FC236}">
                <a16:creationId xmlns:a16="http://schemas.microsoft.com/office/drawing/2014/main" id="{0D840021-3B37-44A7-A426-BD3D36194F80}"/>
              </a:ext>
            </a:extLst>
          </p:cNvPr>
          <p:cNvSpPr txBox="1"/>
          <p:nvPr/>
        </p:nvSpPr>
        <p:spPr>
          <a:xfrm>
            <a:off x="4146226" y="3961278"/>
            <a:ext cx="4193540" cy="163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1315" algn="ctr">
              <a:lnSpc>
                <a:spcPts val="2280"/>
              </a:lnSpc>
            </a:pPr>
            <a:r>
              <a:rPr sz="2400" b="1" spc="-25" dirty="0">
                <a:latin typeface="Carlito"/>
                <a:cs typeface="Carlito"/>
              </a:rPr>
              <a:t>Transformer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Encoder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tabLst>
                <a:tab pos="1062990" algn="l"/>
                <a:tab pos="2363470" algn="l"/>
                <a:tab pos="3479165" algn="l"/>
              </a:tabLst>
            </a:pPr>
            <a:r>
              <a:rPr sz="1800" dirty="0">
                <a:latin typeface="Carlito"/>
                <a:cs typeface="Carlito"/>
              </a:rPr>
              <a:t>I	am	a	</a:t>
            </a:r>
            <a:r>
              <a:rPr sz="1800" spc="-20" dirty="0">
                <a:latin typeface="Carlito"/>
                <a:cs typeface="Carlito"/>
              </a:rPr>
              <a:t>s</a:t>
            </a:r>
            <a:r>
              <a:rPr sz="1800" dirty="0">
                <a:latin typeface="Carlito"/>
                <a:cs typeface="Carlito"/>
              </a:rPr>
              <a:t>tud</a:t>
            </a:r>
            <a:r>
              <a:rPr sz="1800" spc="5" dirty="0">
                <a:latin typeface="Carlito"/>
                <a:cs typeface="Carlito"/>
              </a:rPr>
              <a:t>e</a:t>
            </a:r>
            <a:r>
              <a:rPr sz="1800" spc="-10" dirty="0">
                <a:latin typeface="Carlito"/>
                <a:cs typeface="Carlito"/>
              </a:rPr>
              <a:t>n</a:t>
            </a:r>
            <a:r>
              <a:rPr sz="1800" dirty="0"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6" name="object 33">
            <a:extLst>
              <a:ext uri="{FF2B5EF4-FFF2-40B4-BE49-F238E27FC236}">
                <a16:creationId xmlns:a16="http://schemas.microsoft.com/office/drawing/2014/main" id="{56CE32F9-161F-4423-9E0A-FBD98FAAAAEC}"/>
              </a:ext>
            </a:extLst>
          </p:cNvPr>
          <p:cNvGrpSpPr/>
          <p:nvPr/>
        </p:nvGrpSpPr>
        <p:grpSpPr>
          <a:xfrm>
            <a:off x="2396927" y="3532399"/>
            <a:ext cx="7769859" cy="3141345"/>
            <a:chOff x="790955" y="3061716"/>
            <a:chExt cx="7769859" cy="3141345"/>
          </a:xfrm>
        </p:grpSpPr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F7AE80C1-8A25-42BA-BC71-B0C62C3919EB}"/>
                </a:ext>
              </a:extLst>
            </p:cNvPr>
            <p:cNvSpPr/>
            <p:nvPr/>
          </p:nvSpPr>
          <p:spPr>
            <a:xfrm>
              <a:off x="2257678" y="4473955"/>
              <a:ext cx="208279" cy="213360"/>
            </a:xfrm>
            <a:custGeom>
              <a:avLst/>
              <a:gdLst/>
              <a:ahLst/>
              <a:cxnLst/>
              <a:rect l="l" t="t" r="r" b="b"/>
              <a:pathLst>
                <a:path w="208280" h="213360">
                  <a:moveTo>
                    <a:pt x="208280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8280" y="213360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35639E8B-69E4-4F96-B712-2DDAA868654A}"/>
                </a:ext>
              </a:extLst>
            </p:cNvPr>
            <p:cNvSpPr/>
            <p:nvPr/>
          </p:nvSpPr>
          <p:spPr>
            <a:xfrm>
              <a:off x="2465958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4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65F00BF9-5C0C-4B33-8787-1F9207D8328E}"/>
                </a:ext>
              </a:extLst>
            </p:cNvPr>
            <p:cNvSpPr/>
            <p:nvPr/>
          </p:nvSpPr>
          <p:spPr>
            <a:xfrm>
              <a:off x="2698369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4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5545A09F-FC60-4889-8030-F8D82A10446C}"/>
                </a:ext>
              </a:extLst>
            </p:cNvPr>
            <p:cNvSpPr/>
            <p:nvPr/>
          </p:nvSpPr>
          <p:spPr>
            <a:xfrm>
              <a:off x="2251328" y="4467605"/>
              <a:ext cx="686435" cy="226060"/>
            </a:xfrm>
            <a:custGeom>
              <a:avLst/>
              <a:gdLst/>
              <a:ahLst/>
              <a:cxnLst/>
              <a:rect l="l" t="t" r="r" b="b"/>
              <a:pathLst>
                <a:path w="686435" h="226060">
                  <a:moveTo>
                    <a:pt x="214629" y="0"/>
                  </a:moveTo>
                  <a:lnTo>
                    <a:pt x="214629" y="226060"/>
                  </a:lnTo>
                </a:path>
                <a:path w="686435" h="226060">
                  <a:moveTo>
                    <a:pt x="447039" y="0"/>
                  </a:moveTo>
                  <a:lnTo>
                    <a:pt x="447039" y="226060"/>
                  </a:lnTo>
                </a:path>
                <a:path w="686435" h="226060">
                  <a:moveTo>
                    <a:pt x="6350" y="0"/>
                  </a:moveTo>
                  <a:lnTo>
                    <a:pt x="6350" y="226060"/>
                  </a:lnTo>
                </a:path>
                <a:path w="686435" h="226060">
                  <a:moveTo>
                    <a:pt x="679576" y="0"/>
                  </a:moveTo>
                  <a:lnTo>
                    <a:pt x="679576" y="226060"/>
                  </a:lnTo>
                </a:path>
                <a:path w="686435" h="226060">
                  <a:moveTo>
                    <a:pt x="0" y="6350"/>
                  </a:moveTo>
                  <a:lnTo>
                    <a:pt x="685926" y="6350"/>
                  </a:lnTo>
                </a:path>
                <a:path w="686435" h="226060">
                  <a:moveTo>
                    <a:pt x="0" y="219710"/>
                  </a:moveTo>
                  <a:lnTo>
                    <a:pt x="685926" y="2197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016A39B4-7910-4B18-96F1-0A74E0D9A4F3}"/>
                </a:ext>
              </a:extLst>
            </p:cNvPr>
            <p:cNvSpPr/>
            <p:nvPr/>
          </p:nvSpPr>
          <p:spPr>
            <a:xfrm>
              <a:off x="2551683" y="4059174"/>
              <a:ext cx="85725" cy="415925"/>
            </a:xfrm>
            <a:custGeom>
              <a:avLst/>
              <a:gdLst/>
              <a:ahLst/>
              <a:cxnLst/>
              <a:rect l="l" t="t" r="r" b="b"/>
              <a:pathLst>
                <a:path w="85725" h="415925">
                  <a:moveTo>
                    <a:pt x="57150" y="71500"/>
                  </a:moveTo>
                  <a:lnTo>
                    <a:pt x="28575" y="71500"/>
                  </a:lnTo>
                  <a:lnTo>
                    <a:pt x="28575" y="415417"/>
                  </a:lnTo>
                  <a:lnTo>
                    <a:pt x="57150" y="415417"/>
                  </a:lnTo>
                  <a:lnTo>
                    <a:pt x="57150" y="71500"/>
                  </a:lnTo>
                  <a:close/>
                </a:path>
                <a:path w="85725" h="415925">
                  <a:moveTo>
                    <a:pt x="42926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6" y="0"/>
                  </a:lnTo>
                  <a:close/>
                </a:path>
                <a:path w="85725" h="415925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EF3508D9-31F8-4EB8-9281-85E057F1F875}"/>
                </a:ext>
              </a:extLst>
            </p:cNvPr>
            <p:cNvSpPr/>
            <p:nvPr/>
          </p:nvSpPr>
          <p:spPr>
            <a:xfrm>
              <a:off x="3414522" y="4473955"/>
              <a:ext cx="208279" cy="213360"/>
            </a:xfrm>
            <a:custGeom>
              <a:avLst/>
              <a:gdLst/>
              <a:ahLst/>
              <a:cxnLst/>
              <a:rect l="l" t="t" r="r" b="b"/>
              <a:pathLst>
                <a:path w="208279" h="213360">
                  <a:moveTo>
                    <a:pt x="20827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8279" y="213360"/>
                  </a:lnTo>
                  <a:lnTo>
                    <a:pt x="20827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B43DC938-2008-46E8-90C5-CA7F2DB1AC1F}"/>
                </a:ext>
              </a:extLst>
            </p:cNvPr>
            <p:cNvSpPr/>
            <p:nvPr/>
          </p:nvSpPr>
          <p:spPr>
            <a:xfrm>
              <a:off x="3622801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A5FEBB17-BE8D-4B90-A2E1-6C0CA55B9B13}"/>
                </a:ext>
              </a:extLst>
            </p:cNvPr>
            <p:cNvSpPr/>
            <p:nvPr/>
          </p:nvSpPr>
          <p:spPr>
            <a:xfrm>
              <a:off x="3855211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A5EF53EA-BAE6-4DF4-92EA-C4C34AF45909}"/>
                </a:ext>
              </a:extLst>
            </p:cNvPr>
            <p:cNvSpPr/>
            <p:nvPr/>
          </p:nvSpPr>
          <p:spPr>
            <a:xfrm>
              <a:off x="3408172" y="4467605"/>
              <a:ext cx="686435" cy="226060"/>
            </a:xfrm>
            <a:custGeom>
              <a:avLst/>
              <a:gdLst/>
              <a:ahLst/>
              <a:cxnLst/>
              <a:rect l="l" t="t" r="r" b="b"/>
              <a:pathLst>
                <a:path w="686435" h="226060">
                  <a:moveTo>
                    <a:pt x="214629" y="0"/>
                  </a:moveTo>
                  <a:lnTo>
                    <a:pt x="214629" y="226060"/>
                  </a:lnTo>
                </a:path>
                <a:path w="686435" h="226060">
                  <a:moveTo>
                    <a:pt x="447039" y="0"/>
                  </a:moveTo>
                  <a:lnTo>
                    <a:pt x="447039" y="226060"/>
                  </a:lnTo>
                </a:path>
                <a:path w="686435" h="226060">
                  <a:moveTo>
                    <a:pt x="6350" y="0"/>
                  </a:moveTo>
                  <a:lnTo>
                    <a:pt x="6350" y="226060"/>
                  </a:lnTo>
                </a:path>
                <a:path w="686435" h="226060">
                  <a:moveTo>
                    <a:pt x="679576" y="0"/>
                  </a:moveTo>
                  <a:lnTo>
                    <a:pt x="679576" y="226060"/>
                  </a:lnTo>
                </a:path>
                <a:path w="686435" h="226060">
                  <a:moveTo>
                    <a:pt x="0" y="6350"/>
                  </a:moveTo>
                  <a:lnTo>
                    <a:pt x="685926" y="6350"/>
                  </a:lnTo>
                </a:path>
                <a:path w="686435" h="226060">
                  <a:moveTo>
                    <a:pt x="0" y="219710"/>
                  </a:moveTo>
                  <a:lnTo>
                    <a:pt x="685926" y="2197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20966F7E-FD41-4F67-9C08-12E90918A580}"/>
                </a:ext>
              </a:extLst>
            </p:cNvPr>
            <p:cNvSpPr/>
            <p:nvPr/>
          </p:nvSpPr>
          <p:spPr>
            <a:xfrm>
              <a:off x="3731260" y="4059174"/>
              <a:ext cx="85725" cy="415925"/>
            </a:xfrm>
            <a:custGeom>
              <a:avLst/>
              <a:gdLst/>
              <a:ahLst/>
              <a:cxnLst/>
              <a:rect l="l" t="t" r="r" b="b"/>
              <a:pathLst>
                <a:path w="85725" h="415925">
                  <a:moveTo>
                    <a:pt x="57150" y="71500"/>
                  </a:moveTo>
                  <a:lnTo>
                    <a:pt x="28575" y="71500"/>
                  </a:lnTo>
                  <a:lnTo>
                    <a:pt x="28575" y="415417"/>
                  </a:lnTo>
                  <a:lnTo>
                    <a:pt x="57150" y="415417"/>
                  </a:lnTo>
                  <a:lnTo>
                    <a:pt x="57150" y="71500"/>
                  </a:lnTo>
                  <a:close/>
                </a:path>
                <a:path w="85725" h="415925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415925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6E677653-268F-42C9-88AA-C96ACFE8F91B}"/>
                </a:ext>
              </a:extLst>
            </p:cNvPr>
            <p:cNvSpPr/>
            <p:nvPr/>
          </p:nvSpPr>
          <p:spPr>
            <a:xfrm>
              <a:off x="4622546" y="4473955"/>
              <a:ext cx="208279" cy="213360"/>
            </a:xfrm>
            <a:custGeom>
              <a:avLst/>
              <a:gdLst/>
              <a:ahLst/>
              <a:cxnLst/>
              <a:rect l="l" t="t" r="r" b="b"/>
              <a:pathLst>
                <a:path w="208279" h="213360">
                  <a:moveTo>
                    <a:pt x="20827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8279" y="213360"/>
                  </a:lnTo>
                  <a:lnTo>
                    <a:pt x="208279" y="0"/>
                  </a:lnTo>
                  <a:close/>
                </a:path>
              </a:pathLst>
            </a:custGeom>
            <a:solidFill>
              <a:srgbClr val="FF7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5">
              <a:extLst>
                <a:ext uri="{FF2B5EF4-FFF2-40B4-BE49-F238E27FC236}">
                  <a16:creationId xmlns:a16="http://schemas.microsoft.com/office/drawing/2014/main" id="{99B62C33-7366-408D-B5A6-50B78611E438}"/>
                </a:ext>
              </a:extLst>
            </p:cNvPr>
            <p:cNvSpPr/>
            <p:nvPr/>
          </p:nvSpPr>
          <p:spPr>
            <a:xfrm>
              <a:off x="4830826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E3A74EA3-7E61-4E0F-82CF-BB9CD30B3F24}"/>
                </a:ext>
              </a:extLst>
            </p:cNvPr>
            <p:cNvSpPr/>
            <p:nvPr/>
          </p:nvSpPr>
          <p:spPr>
            <a:xfrm>
              <a:off x="5063363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1A092E6C-1DA4-4EFC-A2F4-09566BE11E16}"/>
                </a:ext>
              </a:extLst>
            </p:cNvPr>
            <p:cNvSpPr/>
            <p:nvPr/>
          </p:nvSpPr>
          <p:spPr>
            <a:xfrm>
              <a:off x="4616196" y="4467605"/>
              <a:ext cx="686435" cy="226060"/>
            </a:xfrm>
            <a:custGeom>
              <a:avLst/>
              <a:gdLst/>
              <a:ahLst/>
              <a:cxnLst/>
              <a:rect l="l" t="t" r="r" b="b"/>
              <a:pathLst>
                <a:path w="686435" h="226060">
                  <a:moveTo>
                    <a:pt x="214629" y="0"/>
                  </a:moveTo>
                  <a:lnTo>
                    <a:pt x="214629" y="226060"/>
                  </a:lnTo>
                </a:path>
                <a:path w="686435" h="226060">
                  <a:moveTo>
                    <a:pt x="447166" y="0"/>
                  </a:moveTo>
                  <a:lnTo>
                    <a:pt x="447166" y="226060"/>
                  </a:lnTo>
                </a:path>
                <a:path w="686435" h="226060">
                  <a:moveTo>
                    <a:pt x="6350" y="0"/>
                  </a:moveTo>
                  <a:lnTo>
                    <a:pt x="6350" y="226060"/>
                  </a:lnTo>
                </a:path>
                <a:path w="686435" h="226060">
                  <a:moveTo>
                    <a:pt x="679703" y="0"/>
                  </a:moveTo>
                  <a:lnTo>
                    <a:pt x="679703" y="226060"/>
                  </a:lnTo>
                </a:path>
                <a:path w="686435" h="226060">
                  <a:moveTo>
                    <a:pt x="0" y="6350"/>
                  </a:moveTo>
                  <a:lnTo>
                    <a:pt x="686053" y="6350"/>
                  </a:lnTo>
                </a:path>
                <a:path w="686435" h="226060">
                  <a:moveTo>
                    <a:pt x="0" y="219710"/>
                  </a:moveTo>
                  <a:lnTo>
                    <a:pt x="686053" y="2197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BD579758-0E73-46C7-ACA1-54076C34F940}"/>
                </a:ext>
              </a:extLst>
            </p:cNvPr>
            <p:cNvSpPr/>
            <p:nvPr/>
          </p:nvSpPr>
          <p:spPr>
            <a:xfrm>
              <a:off x="4916932" y="4059174"/>
              <a:ext cx="85725" cy="415925"/>
            </a:xfrm>
            <a:custGeom>
              <a:avLst/>
              <a:gdLst/>
              <a:ahLst/>
              <a:cxnLst/>
              <a:rect l="l" t="t" r="r" b="b"/>
              <a:pathLst>
                <a:path w="85725" h="415925">
                  <a:moveTo>
                    <a:pt x="57150" y="71500"/>
                  </a:moveTo>
                  <a:lnTo>
                    <a:pt x="28575" y="71500"/>
                  </a:lnTo>
                  <a:lnTo>
                    <a:pt x="28575" y="415417"/>
                  </a:lnTo>
                  <a:lnTo>
                    <a:pt x="57150" y="415417"/>
                  </a:lnTo>
                  <a:lnTo>
                    <a:pt x="57150" y="71500"/>
                  </a:lnTo>
                  <a:close/>
                </a:path>
                <a:path w="85725" h="415925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415925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18F86A72-121F-455A-8266-AD82818126AD}"/>
                </a:ext>
              </a:extLst>
            </p:cNvPr>
            <p:cNvSpPr/>
            <p:nvPr/>
          </p:nvSpPr>
          <p:spPr>
            <a:xfrm>
              <a:off x="6043167" y="4473955"/>
              <a:ext cx="208279" cy="213360"/>
            </a:xfrm>
            <a:custGeom>
              <a:avLst/>
              <a:gdLst/>
              <a:ahLst/>
              <a:cxnLst/>
              <a:rect l="l" t="t" r="r" b="b"/>
              <a:pathLst>
                <a:path w="208279" h="213360">
                  <a:moveTo>
                    <a:pt x="20827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8279" y="213360"/>
                  </a:lnTo>
                  <a:lnTo>
                    <a:pt x="208279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0">
              <a:extLst>
                <a:ext uri="{FF2B5EF4-FFF2-40B4-BE49-F238E27FC236}">
                  <a16:creationId xmlns:a16="http://schemas.microsoft.com/office/drawing/2014/main" id="{42E1099A-31A8-4E72-8D1C-C8AF953288D4}"/>
                </a:ext>
              </a:extLst>
            </p:cNvPr>
            <p:cNvSpPr/>
            <p:nvPr/>
          </p:nvSpPr>
          <p:spPr>
            <a:xfrm>
              <a:off x="6251447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1">
              <a:extLst>
                <a:ext uri="{FF2B5EF4-FFF2-40B4-BE49-F238E27FC236}">
                  <a16:creationId xmlns:a16="http://schemas.microsoft.com/office/drawing/2014/main" id="{4A0C1A0E-23A3-441B-BCA9-4B441C43727D}"/>
                </a:ext>
              </a:extLst>
            </p:cNvPr>
            <p:cNvSpPr/>
            <p:nvPr/>
          </p:nvSpPr>
          <p:spPr>
            <a:xfrm>
              <a:off x="6483984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2">
              <a:extLst>
                <a:ext uri="{FF2B5EF4-FFF2-40B4-BE49-F238E27FC236}">
                  <a16:creationId xmlns:a16="http://schemas.microsoft.com/office/drawing/2014/main" id="{AE6271F4-8B41-4D8A-8A10-477C927C67F9}"/>
                </a:ext>
              </a:extLst>
            </p:cNvPr>
            <p:cNvSpPr/>
            <p:nvPr/>
          </p:nvSpPr>
          <p:spPr>
            <a:xfrm>
              <a:off x="6036817" y="4467605"/>
              <a:ext cx="686435" cy="226060"/>
            </a:xfrm>
            <a:custGeom>
              <a:avLst/>
              <a:gdLst/>
              <a:ahLst/>
              <a:cxnLst/>
              <a:rect l="l" t="t" r="r" b="b"/>
              <a:pathLst>
                <a:path w="686434" h="226060">
                  <a:moveTo>
                    <a:pt x="214630" y="0"/>
                  </a:moveTo>
                  <a:lnTo>
                    <a:pt x="214630" y="226060"/>
                  </a:lnTo>
                </a:path>
                <a:path w="686434" h="226060">
                  <a:moveTo>
                    <a:pt x="447167" y="0"/>
                  </a:moveTo>
                  <a:lnTo>
                    <a:pt x="447167" y="226060"/>
                  </a:lnTo>
                </a:path>
                <a:path w="686434" h="226060">
                  <a:moveTo>
                    <a:pt x="6350" y="0"/>
                  </a:moveTo>
                  <a:lnTo>
                    <a:pt x="6350" y="226060"/>
                  </a:lnTo>
                </a:path>
                <a:path w="686434" h="226060">
                  <a:moveTo>
                    <a:pt x="679577" y="0"/>
                  </a:moveTo>
                  <a:lnTo>
                    <a:pt x="679577" y="226060"/>
                  </a:lnTo>
                </a:path>
                <a:path w="686434" h="226060">
                  <a:moveTo>
                    <a:pt x="0" y="6350"/>
                  </a:moveTo>
                  <a:lnTo>
                    <a:pt x="685927" y="6350"/>
                  </a:lnTo>
                </a:path>
                <a:path w="686434" h="226060">
                  <a:moveTo>
                    <a:pt x="0" y="219710"/>
                  </a:moveTo>
                  <a:lnTo>
                    <a:pt x="685927" y="2197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0E7998C3-1D9E-4ECF-8EE4-86E70821C731}"/>
                </a:ext>
              </a:extLst>
            </p:cNvPr>
            <p:cNvSpPr/>
            <p:nvPr/>
          </p:nvSpPr>
          <p:spPr>
            <a:xfrm>
              <a:off x="6337300" y="4059174"/>
              <a:ext cx="85725" cy="415925"/>
            </a:xfrm>
            <a:custGeom>
              <a:avLst/>
              <a:gdLst/>
              <a:ahLst/>
              <a:cxnLst/>
              <a:rect l="l" t="t" r="r" b="b"/>
              <a:pathLst>
                <a:path w="85725" h="415925">
                  <a:moveTo>
                    <a:pt x="57150" y="71500"/>
                  </a:moveTo>
                  <a:lnTo>
                    <a:pt x="28575" y="71500"/>
                  </a:lnTo>
                  <a:lnTo>
                    <a:pt x="28575" y="415417"/>
                  </a:lnTo>
                  <a:lnTo>
                    <a:pt x="57150" y="415417"/>
                  </a:lnTo>
                  <a:lnTo>
                    <a:pt x="57150" y="71500"/>
                  </a:lnTo>
                  <a:close/>
                </a:path>
                <a:path w="85725" h="415925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415925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4">
              <a:extLst>
                <a:ext uri="{FF2B5EF4-FFF2-40B4-BE49-F238E27FC236}">
                  <a16:creationId xmlns:a16="http://schemas.microsoft.com/office/drawing/2014/main" id="{50EB46F3-DFED-445B-B6A6-B6A64607A5B1}"/>
                </a:ext>
              </a:extLst>
            </p:cNvPr>
            <p:cNvSpPr/>
            <p:nvPr/>
          </p:nvSpPr>
          <p:spPr>
            <a:xfrm>
              <a:off x="790955" y="3061716"/>
              <a:ext cx="7769859" cy="3141345"/>
            </a:xfrm>
            <a:custGeom>
              <a:avLst/>
              <a:gdLst/>
              <a:ahLst/>
              <a:cxnLst/>
              <a:rect l="l" t="t" r="r" b="b"/>
              <a:pathLst>
                <a:path w="7769859" h="3141345">
                  <a:moveTo>
                    <a:pt x="7769352" y="0"/>
                  </a:moveTo>
                  <a:lnTo>
                    <a:pt x="0" y="0"/>
                  </a:lnTo>
                  <a:lnTo>
                    <a:pt x="0" y="3140964"/>
                  </a:lnTo>
                  <a:lnTo>
                    <a:pt x="7769352" y="3140964"/>
                  </a:lnTo>
                  <a:lnTo>
                    <a:pt x="7769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5">
              <a:extLst>
                <a:ext uri="{FF2B5EF4-FFF2-40B4-BE49-F238E27FC236}">
                  <a16:creationId xmlns:a16="http://schemas.microsoft.com/office/drawing/2014/main" id="{F9ED8FE1-1A10-406F-A661-75A1BA66A961}"/>
                </a:ext>
              </a:extLst>
            </p:cNvPr>
            <p:cNvSpPr/>
            <p:nvPr/>
          </p:nvSpPr>
          <p:spPr>
            <a:xfrm>
              <a:off x="935735" y="3989832"/>
              <a:ext cx="1435608" cy="14996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6">
              <a:extLst>
                <a:ext uri="{FF2B5EF4-FFF2-40B4-BE49-F238E27FC236}">
                  <a16:creationId xmlns:a16="http://schemas.microsoft.com/office/drawing/2014/main" id="{48EA206F-E5CB-43F5-B0C6-1980EDE25C32}"/>
                </a:ext>
              </a:extLst>
            </p:cNvPr>
            <p:cNvSpPr/>
            <p:nvPr/>
          </p:nvSpPr>
          <p:spPr>
            <a:xfrm>
              <a:off x="4173473" y="3163062"/>
              <a:ext cx="3733800" cy="883919"/>
            </a:xfrm>
            <a:custGeom>
              <a:avLst/>
              <a:gdLst/>
              <a:ahLst/>
              <a:cxnLst/>
              <a:rect l="l" t="t" r="r" b="b"/>
              <a:pathLst>
                <a:path w="3733800" h="883920">
                  <a:moveTo>
                    <a:pt x="3586479" y="0"/>
                  </a:moveTo>
                  <a:lnTo>
                    <a:pt x="147320" y="0"/>
                  </a:lnTo>
                  <a:lnTo>
                    <a:pt x="100738" y="7506"/>
                  </a:lnTo>
                  <a:lnTo>
                    <a:pt x="60295" y="28411"/>
                  </a:lnTo>
                  <a:lnTo>
                    <a:pt x="28411" y="60295"/>
                  </a:lnTo>
                  <a:lnTo>
                    <a:pt x="7506" y="100738"/>
                  </a:lnTo>
                  <a:lnTo>
                    <a:pt x="0" y="147320"/>
                  </a:lnTo>
                  <a:lnTo>
                    <a:pt x="0" y="736600"/>
                  </a:lnTo>
                  <a:lnTo>
                    <a:pt x="7506" y="783181"/>
                  </a:lnTo>
                  <a:lnTo>
                    <a:pt x="28411" y="823624"/>
                  </a:lnTo>
                  <a:lnTo>
                    <a:pt x="60295" y="855508"/>
                  </a:lnTo>
                  <a:lnTo>
                    <a:pt x="100738" y="876413"/>
                  </a:lnTo>
                  <a:lnTo>
                    <a:pt x="147320" y="883919"/>
                  </a:lnTo>
                  <a:lnTo>
                    <a:pt x="3586479" y="883919"/>
                  </a:lnTo>
                  <a:lnTo>
                    <a:pt x="3633061" y="876413"/>
                  </a:lnTo>
                  <a:lnTo>
                    <a:pt x="3673504" y="855508"/>
                  </a:lnTo>
                  <a:lnTo>
                    <a:pt x="3705388" y="823624"/>
                  </a:lnTo>
                  <a:lnTo>
                    <a:pt x="3726293" y="783181"/>
                  </a:lnTo>
                  <a:lnTo>
                    <a:pt x="3733800" y="736600"/>
                  </a:lnTo>
                  <a:lnTo>
                    <a:pt x="3733800" y="147320"/>
                  </a:lnTo>
                  <a:lnTo>
                    <a:pt x="3726293" y="100738"/>
                  </a:lnTo>
                  <a:lnTo>
                    <a:pt x="3705388" y="60295"/>
                  </a:lnTo>
                  <a:lnTo>
                    <a:pt x="3673504" y="28411"/>
                  </a:lnTo>
                  <a:lnTo>
                    <a:pt x="3633061" y="7506"/>
                  </a:lnTo>
                  <a:lnTo>
                    <a:pt x="3586479" y="0"/>
                  </a:lnTo>
                  <a:close/>
                </a:path>
              </a:pathLst>
            </a:custGeom>
            <a:solidFill>
              <a:srgbClr val="A9D18E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7">
              <a:extLst>
                <a:ext uri="{FF2B5EF4-FFF2-40B4-BE49-F238E27FC236}">
                  <a16:creationId xmlns:a16="http://schemas.microsoft.com/office/drawing/2014/main" id="{C6C79D60-ED68-4FEE-A2CC-0D95A54EE40C}"/>
                </a:ext>
              </a:extLst>
            </p:cNvPr>
            <p:cNvSpPr/>
            <p:nvPr/>
          </p:nvSpPr>
          <p:spPr>
            <a:xfrm>
              <a:off x="4173473" y="3163062"/>
              <a:ext cx="3733800" cy="883919"/>
            </a:xfrm>
            <a:custGeom>
              <a:avLst/>
              <a:gdLst/>
              <a:ahLst/>
              <a:cxnLst/>
              <a:rect l="l" t="t" r="r" b="b"/>
              <a:pathLst>
                <a:path w="3733800" h="883920">
                  <a:moveTo>
                    <a:pt x="0" y="147320"/>
                  </a:moveTo>
                  <a:lnTo>
                    <a:pt x="7506" y="100738"/>
                  </a:lnTo>
                  <a:lnTo>
                    <a:pt x="28411" y="60295"/>
                  </a:lnTo>
                  <a:lnTo>
                    <a:pt x="60295" y="28411"/>
                  </a:lnTo>
                  <a:lnTo>
                    <a:pt x="100738" y="7506"/>
                  </a:lnTo>
                  <a:lnTo>
                    <a:pt x="147320" y="0"/>
                  </a:lnTo>
                  <a:lnTo>
                    <a:pt x="3586479" y="0"/>
                  </a:lnTo>
                  <a:lnTo>
                    <a:pt x="3633061" y="7506"/>
                  </a:lnTo>
                  <a:lnTo>
                    <a:pt x="3673504" y="28411"/>
                  </a:lnTo>
                  <a:lnTo>
                    <a:pt x="3705388" y="60295"/>
                  </a:lnTo>
                  <a:lnTo>
                    <a:pt x="3726293" y="100738"/>
                  </a:lnTo>
                  <a:lnTo>
                    <a:pt x="3733800" y="147320"/>
                  </a:lnTo>
                  <a:lnTo>
                    <a:pt x="3733800" y="736600"/>
                  </a:lnTo>
                  <a:lnTo>
                    <a:pt x="3726293" y="783181"/>
                  </a:lnTo>
                  <a:lnTo>
                    <a:pt x="3705388" y="823624"/>
                  </a:lnTo>
                  <a:lnTo>
                    <a:pt x="3673504" y="855508"/>
                  </a:lnTo>
                  <a:lnTo>
                    <a:pt x="3633061" y="876413"/>
                  </a:lnTo>
                  <a:lnTo>
                    <a:pt x="3586479" y="883919"/>
                  </a:lnTo>
                  <a:lnTo>
                    <a:pt x="147320" y="883919"/>
                  </a:lnTo>
                  <a:lnTo>
                    <a:pt x="100738" y="876413"/>
                  </a:lnTo>
                  <a:lnTo>
                    <a:pt x="60295" y="855508"/>
                  </a:lnTo>
                  <a:lnTo>
                    <a:pt x="28411" y="823624"/>
                  </a:lnTo>
                  <a:lnTo>
                    <a:pt x="7506" y="783181"/>
                  </a:lnTo>
                  <a:lnTo>
                    <a:pt x="0" y="736600"/>
                  </a:lnTo>
                  <a:lnTo>
                    <a:pt x="0" y="147320"/>
                  </a:lnTo>
                  <a:close/>
                </a:path>
              </a:pathLst>
            </a:custGeom>
            <a:ln w="28574">
              <a:solidFill>
                <a:srgbClr val="92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58">
            <a:extLst>
              <a:ext uri="{FF2B5EF4-FFF2-40B4-BE49-F238E27FC236}">
                <a16:creationId xmlns:a16="http://schemas.microsoft.com/office/drawing/2014/main" id="{7EF84430-24E3-4D5E-8B83-714642094D0B}"/>
              </a:ext>
            </a:extLst>
          </p:cNvPr>
          <p:cNvSpPr txBox="1"/>
          <p:nvPr/>
        </p:nvSpPr>
        <p:spPr>
          <a:xfrm>
            <a:off x="6114652" y="3849391"/>
            <a:ext cx="3485532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rlito"/>
                <a:cs typeface="Carlito"/>
              </a:rPr>
              <a:t>Transformer</a:t>
            </a:r>
            <a:r>
              <a:rPr sz="2400" b="1" spc="-50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Encoder</a:t>
            </a:r>
            <a:endParaRPr sz="2400" dirty="0">
              <a:latin typeface="Carlito"/>
              <a:cs typeface="Carlito"/>
            </a:endParaRPr>
          </a:p>
        </p:txBody>
      </p:sp>
      <p:grpSp>
        <p:nvGrpSpPr>
          <p:cNvPr id="62" name="object 59">
            <a:extLst>
              <a:ext uri="{FF2B5EF4-FFF2-40B4-BE49-F238E27FC236}">
                <a16:creationId xmlns:a16="http://schemas.microsoft.com/office/drawing/2014/main" id="{32E0A619-BF4E-4ADA-A053-A5057C186FFD}"/>
              </a:ext>
            </a:extLst>
          </p:cNvPr>
          <p:cNvGrpSpPr/>
          <p:nvPr/>
        </p:nvGrpSpPr>
        <p:grpSpPr>
          <a:xfrm>
            <a:off x="4457566" y="5009345"/>
            <a:ext cx="841375" cy="473709"/>
            <a:chOff x="2851594" y="4538662"/>
            <a:chExt cx="841375" cy="473709"/>
          </a:xfrm>
        </p:grpSpPr>
        <p:sp>
          <p:nvSpPr>
            <p:cNvPr id="63" name="object 60">
              <a:extLst>
                <a:ext uri="{FF2B5EF4-FFF2-40B4-BE49-F238E27FC236}">
                  <a16:creationId xmlns:a16="http://schemas.microsoft.com/office/drawing/2014/main" id="{1EA0AE9C-056C-444D-967D-1AD81D80EA03}"/>
                </a:ext>
              </a:extLst>
            </p:cNvPr>
            <p:cNvSpPr/>
            <p:nvPr/>
          </p:nvSpPr>
          <p:spPr>
            <a:xfrm>
              <a:off x="2865882" y="4552950"/>
              <a:ext cx="812800" cy="445134"/>
            </a:xfrm>
            <a:custGeom>
              <a:avLst/>
              <a:gdLst/>
              <a:ahLst/>
              <a:cxnLst/>
              <a:rect l="l" t="t" r="r" b="b"/>
              <a:pathLst>
                <a:path w="812800" h="445135">
                  <a:moveTo>
                    <a:pt x="589788" y="0"/>
                  </a:moveTo>
                  <a:lnTo>
                    <a:pt x="589788" y="111251"/>
                  </a:lnTo>
                  <a:lnTo>
                    <a:pt x="0" y="111251"/>
                  </a:lnTo>
                  <a:lnTo>
                    <a:pt x="0" y="333756"/>
                  </a:lnTo>
                  <a:lnTo>
                    <a:pt x="589788" y="333756"/>
                  </a:lnTo>
                  <a:lnTo>
                    <a:pt x="589788" y="445007"/>
                  </a:lnTo>
                  <a:lnTo>
                    <a:pt x="812292" y="222504"/>
                  </a:lnTo>
                  <a:lnTo>
                    <a:pt x="589788" y="0"/>
                  </a:lnTo>
                  <a:close/>
                </a:path>
              </a:pathLst>
            </a:custGeom>
            <a:solidFill>
              <a:srgbClr val="EC7C3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1">
              <a:extLst>
                <a:ext uri="{FF2B5EF4-FFF2-40B4-BE49-F238E27FC236}">
                  <a16:creationId xmlns:a16="http://schemas.microsoft.com/office/drawing/2014/main" id="{E0B87F45-98BA-4B85-9138-FB260793A90C}"/>
                </a:ext>
              </a:extLst>
            </p:cNvPr>
            <p:cNvSpPr/>
            <p:nvPr/>
          </p:nvSpPr>
          <p:spPr>
            <a:xfrm>
              <a:off x="2865882" y="4552950"/>
              <a:ext cx="812800" cy="445134"/>
            </a:xfrm>
            <a:custGeom>
              <a:avLst/>
              <a:gdLst/>
              <a:ahLst/>
              <a:cxnLst/>
              <a:rect l="l" t="t" r="r" b="b"/>
              <a:pathLst>
                <a:path w="812800" h="445135">
                  <a:moveTo>
                    <a:pt x="0" y="111251"/>
                  </a:moveTo>
                  <a:lnTo>
                    <a:pt x="589788" y="111251"/>
                  </a:lnTo>
                  <a:lnTo>
                    <a:pt x="589788" y="0"/>
                  </a:lnTo>
                  <a:lnTo>
                    <a:pt x="812292" y="222504"/>
                  </a:lnTo>
                  <a:lnTo>
                    <a:pt x="589788" y="445007"/>
                  </a:lnTo>
                  <a:lnTo>
                    <a:pt x="589788" y="333756"/>
                  </a:lnTo>
                  <a:lnTo>
                    <a:pt x="0" y="333756"/>
                  </a:lnTo>
                  <a:lnTo>
                    <a:pt x="0" y="111251"/>
                  </a:lnTo>
                  <a:close/>
                </a:path>
              </a:pathLst>
            </a:custGeom>
            <a:ln w="28575">
              <a:solidFill>
                <a:srgbClr val="FF9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2">
            <a:extLst>
              <a:ext uri="{FF2B5EF4-FFF2-40B4-BE49-F238E27FC236}">
                <a16:creationId xmlns:a16="http://schemas.microsoft.com/office/drawing/2014/main" id="{6B8E7EF0-3DA1-43ED-88FB-890FA541B722}"/>
              </a:ext>
            </a:extLst>
          </p:cNvPr>
          <p:cNvGrpSpPr/>
          <p:nvPr/>
        </p:nvGrpSpPr>
        <p:grpSpPr>
          <a:xfrm>
            <a:off x="5909748" y="4517665"/>
            <a:ext cx="690880" cy="1110615"/>
            <a:chOff x="4303776" y="4046982"/>
            <a:chExt cx="690880" cy="1110615"/>
          </a:xfrm>
        </p:grpSpPr>
        <p:sp>
          <p:nvSpPr>
            <p:cNvPr id="66" name="object 63">
              <a:extLst>
                <a:ext uri="{FF2B5EF4-FFF2-40B4-BE49-F238E27FC236}">
                  <a16:creationId xmlns:a16="http://schemas.microsoft.com/office/drawing/2014/main" id="{547C671A-6EC8-41E0-BDC3-682A0C395CB3}"/>
                </a:ext>
              </a:extLst>
            </p:cNvPr>
            <p:cNvSpPr/>
            <p:nvPr/>
          </p:nvSpPr>
          <p:spPr>
            <a:xfrm>
              <a:off x="4303776" y="4462272"/>
              <a:ext cx="690372" cy="6949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4">
              <a:extLst>
                <a:ext uri="{FF2B5EF4-FFF2-40B4-BE49-F238E27FC236}">
                  <a16:creationId xmlns:a16="http://schemas.microsoft.com/office/drawing/2014/main" id="{372C8818-B26F-417B-B875-7C0EDD9818E4}"/>
                </a:ext>
              </a:extLst>
            </p:cNvPr>
            <p:cNvSpPr/>
            <p:nvPr/>
          </p:nvSpPr>
          <p:spPr>
            <a:xfrm>
              <a:off x="4606036" y="4046982"/>
              <a:ext cx="85725" cy="415925"/>
            </a:xfrm>
            <a:custGeom>
              <a:avLst/>
              <a:gdLst/>
              <a:ahLst/>
              <a:cxnLst/>
              <a:rect l="l" t="t" r="r" b="b"/>
              <a:pathLst>
                <a:path w="85725" h="415925">
                  <a:moveTo>
                    <a:pt x="57150" y="71374"/>
                  </a:moveTo>
                  <a:lnTo>
                    <a:pt x="28575" y="71374"/>
                  </a:lnTo>
                  <a:lnTo>
                    <a:pt x="28575" y="415798"/>
                  </a:lnTo>
                  <a:lnTo>
                    <a:pt x="57150" y="415798"/>
                  </a:lnTo>
                  <a:lnTo>
                    <a:pt x="57150" y="71374"/>
                  </a:lnTo>
                  <a:close/>
                </a:path>
                <a:path w="85725" h="415925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374"/>
                  </a:lnTo>
                  <a:lnTo>
                    <a:pt x="78560" y="71374"/>
                  </a:lnTo>
                  <a:lnTo>
                    <a:pt x="42925" y="0"/>
                  </a:lnTo>
                  <a:close/>
                </a:path>
                <a:path w="85725" h="415925">
                  <a:moveTo>
                    <a:pt x="78560" y="71374"/>
                  </a:moveTo>
                  <a:lnTo>
                    <a:pt x="57150" y="71374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60" y="71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5">
            <a:extLst>
              <a:ext uri="{FF2B5EF4-FFF2-40B4-BE49-F238E27FC236}">
                <a16:creationId xmlns:a16="http://schemas.microsoft.com/office/drawing/2014/main" id="{A0CB0804-4E90-42C2-9984-BDFBEEFD8188}"/>
              </a:ext>
            </a:extLst>
          </p:cNvPr>
          <p:cNvGrpSpPr/>
          <p:nvPr/>
        </p:nvGrpSpPr>
        <p:grpSpPr>
          <a:xfrm>
            <a:off x="7756836" y="4514617"/>
            <a:ext cx="696595" cy="1111885"/>
            <a:chOff x="6150864" y="4043934"/>
            <a:chExt cx="696595" cy="1111885"/>
          </a:xfrm>
        </p:grpSpPr>
        <p:sp>
          <p:nvSpPr>
            <p:cNvPr id="69" name="object 66">
              <a:extLst>
                <a:ext uri="{FF2B5EF4-FFF2-40B4-BE49-F238E27FC236}">
                  <a16:creationId xmlns:a16="http://schemas.microsoft.com/office/drawing/2014/main" id="{11484D85-7161-4378-92F4-8BA2061EF1BC}"/>
                </a:ext>
              </a:extLst>
            </p:cNvPr>
            <p:cNvSpPr/>
            <p:nvPr/>
          </p:nvSpPr>
          <p:spPr>
            <a:xfrm>
              <a:off x="6150864" y="4459224"/>
              <a:ext cx="696467" cy="6964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CB9CDEB8-E64D-4B0E-A792-B57DEC89C2D3}"/>
                </a:ext>
              </a:extLst>
            </p:cNvPr>
            <p:cNvSpPr/>
            <p:nvPr/>
          </p:nvSpPr>
          <p:spPr>
            <a:xfrm>
              <a:off x="6457696" y="4043934"/>
              <a:ext cx="85725" cy="415925"/>
            </a:xfrm>
            <a:custGeom>
              <a:avLst/>
              <a:gdLst/>
              <a:ahLst/>
              <a:cxnLst/>
              <a:rect l="l" t="t" r="r" b="b"/>
              <a:pathLst>
                <a:path w="85725" h="415925">
                  <a:moveTo>
                    <a:pt x="57150" y="71374"/>
                  </a:moveTo>
                  <a:lnTo>
                    <a:pt x="28575" y="71374"/>
                  </a:lnTo>
                  <a:lnTo>
                    <a:pt x="28575" y="415798"/>
                  </a:lnTo>
                  <a:lnTo>
                    <a:pt x="57150" y="415798"/>
                  </a:lnTo>
                  <a:lnTo>
                    <a:pt x="57150" y="71374"/>
                  </a:lnTo>
                  <a:close/>
                </a:path>
                <a:path w="85725" h="415925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374"/>
                  </a:lnTo>
                  <a:lnTo>
                    <a:pt x="78560" y="71374"/>
                  </a:lnTo>
                  <a:lnTo>
                    <a:pt x="42925" y="0"/>
                  </a:lnTo>
                  <a:close/>
                </a:path>
                <a:path w="85725" h="415925">
                  <a:moveTo>
                    <a:pt x="78560" y="71374"/>
                  </a:moveTo>
                  <a:lnTo>
                    <a:pt x="57150" y="71374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60" y="71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68">
            <a:extLst>
              <a:ext uri="{FF2B5EF4-FFF2-40B4-BE49-F238E27FC236}">
                <a16:creationId xmlns:a16="http://schemas.microsoft.com/office/drawing/2014/main" id="{B77BB0D8-843E-4DA8-864E-862BFF98EB70}"/>
              </a:ext>
            </a:extLst>
          </p:cNvPr>
          <p:cNvGrpSpPr/>
          <p:nvPr/>
        </p:nvGrpSpPr>
        <p:grpSpPr>
          <a:xfrm>
            <a:off x="2553899" y="4514617"/>
            <a:ext cx="6829425" cy="1430655"/>
            <a:chOff x="947927" y="4043934"/>
            <a:chExt cx="6829425" cy="1430655"/>
          </a:xfrm>
        </p:grpSpPr>
        <p:sp>
          <p:nvSpPr>
            <p:cNvPr id="72" name="object 69">
              <a:extLst>
                <a:ext uri="{FF2B5EF4-FFF2-40B4-BE49-F238E27FC236}">
                  <a16:creationId xmlns:a16="http://schemas.microsoft.com/office/drawing/2014/main" id="{3E3CAD22-2E8C-4B1B-A563-2E02A0ACBD78}"/>
                </a:ext>
              </a:extLst>
            </p:cNvPr>
            <p:cNvSpPr/>
            <p:nvPr/>
          </p:nvSpPr>
          <p:spPr>
            <a:xfrm>
              <a:off x="952499" y="4046220"/>
              <a:ext cx="690372" cy="6949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0">
              <a:extLst>
                <a:ext uri="{FF2B5EF4-FFF2-40B4-BE49-F238E27FC236}">
                  <a16:creationId xmlns:a16="http://schemas.microsoft.com/office/drawing/2014/main" id="{7C3AFC20-0428-4FFA-A35F-69FE5ECD6A25}"/>
                </a:ext>
              </a:extLst>
            </p:cNvPr>
            <p:cNvSpPr/>
            <p:nvPr/>
          </p:nvSpPr>
          <p:spPr>
            <a:xfrm>
              <a:off x="1676400" y="4046220"/>
              <a:ext cx="691895" cy="693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1">
              <a:extLst>
                <a:ext uri="{FF2B5EF4-FFF2-40B4-BE49-F238E27FC236}">
                  <a16:creationId xmlns:a16="http://schemas.microsoft.com/office/drawing/2014/main" id="{C84448C4-C7A7-46C0-A2A0-76C8C16BB76E}"/>
                </a:ext>
              </a:extLst>
            </p:cNvPr>
            <p:cNvSpPr/>
            <p:nvPr/>
          </p:nvSpPr>
          <p:spPr>
            <a:xfrm>
              <a:off x="947927" y="4774692"/>
              <a:ext cx="694944" cy="6964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2">
              <a:extLst>
                <a:ext uri="{FF2B5EF4-FFF2-40B4-BE49-F238E27FC236}">
                  <a16:creationId xmlns:a16="http://schemas.microsoft.com/office/drawing/2014/main" id="{E3050810-7690-4B5D-B64B-7E47219590EE}"/>
                </a:ext>
              </a:extLst>
            </p:cNvPr>
            <p:cNvSpPr/>
            <p:nvPr/>
          </p:nvSpPr>
          <p:spPr>
            <a:xfrm>
              <a:off x="1676400" y="4777740"/>
              <a:ext cx="699515" cy="6964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3">
              <a:extLst>
                <a:ext uri="{FF2B5EF4-FFF2-40B4-BE49-F238E27FC236}">
                  <a16:creationId xmlns:a16="http://schemas.microsoft.com/office/drawing/2014/main" id="{C4857DC8-5B76-469D-81EB-9A42BBDE82F4}"/>
                </a:ext>
              </a:extLst>
            </p:cNvPr>
            <p:cNvSpPr/>
            <p:nvPr/>
          </p:nvSpPr>
          <p:spPr>
            <a:xfrm>
              <a:off x="5227319" y="4462272"/>
              <a:ext cx="691896" cy="693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4">
              <a:extLst>
                <a:ext uri="{FF2B5EF4-FFF2-40B4-BE49-F238E27FC236}">
                  <a16:creationId xmlns:a16="http://schemas.microsoft.com/office/drawing/2014/main" id="{492234FE-3C33-44EB-A15B-B48A85F3E6AA}"/>
                </a:ext>
              </a:extLst>
            </p:cNvPr>
            <p:cNvSpPr/>
            <p:nvPr/>
          </p:nvSpPr>
          <p:spPr>
            <a:xfrm>
              <a:off x="7075931" y="4459224"/>
              <a:ext cx="701040" cy="6964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5">
              <a:extLst>
                <a:ext uri="{FF2B5EF4-FFF2-40B4-BE49-F238E27FC236}">
                  <a16:creationId xmlns:a16="http://schemas.microsoft.com/office/drawing/2014/main" id="{E56D1216-31C0-40F3-95CB-27B1D186A471}"/>
                </a:ext>
              </a:extLst>
            </p:cNvPr>
            <p:cNvSpPr/>
            <p:nvPr/>
          </p:nvSpPr>
          <p:spPr>
            <a:xfrm>
              <a:off x="5531104" y="4043934"/>
              <a:ext cx="1939289" cy="415925"/>
            </a:xfrm>
            <a:custGeom>
              <a:avLst/>
              <a:gdLst/>
              <a:ahLst/>
              <a:cxnLst/>
              <a:rect l="l" t="t" r="r" b="b"/>
              <a:pathLst>
                <a:path w="1939290" h="415925">
                  <a:moveTo>
                    <a:pt x="85725" y="85725"/>
                  </a:moveTo>
                  <a:lnTo>
                    <a:pt x="78549" y="71374"/>
                  </a:lnTo>
                  <a:lnTo>
                    <a:pt x="42926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575" y="415798"/>
                  </a:lnTo>
                  <a:lnTo>
                    <a:pt x="57150" y="415798"/>
                  </a:lnTo>
                  <a:lnTo>
                    <a:pt x="57150" y="85725"/>
                  </a:lnTo>
                  <a:lnTo>
                    <a:pt x="85725" y="85725"/>
                  </a:lnTo>
                  <a:close/>
                </a:path>
                <a:path w="1939290" h="415925">
                  <a:moveTo>
                    <a:pt x="1938909" y="85725"/>
                  </a:moveTo>
                  <a:lnTo>
                    <a:pt x="1931733" y="71374"/>
                  </a:lnTo>
                  <a:lnTo>
                    <a:pt x="1896110" y="0"/>
                  </a:lnTo>
                  <a:lnTo>
                    <a:pt x="1853184" y="85725"/>
                  </a:lnTo>
                  <a:lnTo>
                    <a:pt x="1881759" y="85725"/>
                  </a:lnTo>
                  <a:lnTo>
                    <a:pt x="1881759" y="415798"/>
                  </a:lnTo>
                  <a:lnTo>
                    <a:pt x="1910334" y="415798"/>
                  </a:lnTo>
                  <a:lnTo>
                    <a:pt x="1910334" y="85725"/>
                  </a:lnTo>
                  <a:lnTo>
                    <a:pt x="1938909" y="8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215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Input Image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66"/>
          <p:cNvSpPr/>
          <p:nvPr/>
        </p:nvSpPr>
        <p:spPr>
          <a:xfrm>
            <a:off x="8157567" y="755515"/>
            <a:ext cx="4551919" cy="2611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7"/>
          <p:cNvSpPr/>
          <p:nvPr/>
        </p:nvSpPr>
        <p:spPr>
          <a:xfrm>
            <a:off x="8232150" y="2506999"/>
            <a:ext cx="2983337" cy="794565"/>
          </a:xfrm>
          <a:custGeom>
            <a:avLst/>
            <a:gdLst/>
            <a:ahLst/>
            <a:cxnLst/>
            <a:rect l="l" t="t" r="r" b="b"/>
            <a:pathLst>
              <a:path w="1950720" h="498475">
                <a:moveTo>
                  <a:pt x="1950720" y="0"/>
                </a:moveTo>
                <a:lnTo>
                  <a:pt x="0" y="0"/>
                </a:lnTo>
                <a:lnTo>
                  <a:pt x="0" y="498348"/>
                </a:lnTo>
                <a:lnTo>
                  <a:pt x="1950720" y="498348"/>
                </a:lnTo>
                <a:lnTo>
                  <a:pt x="1950720" y="0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2">
            <a:extLst>
              <a:ext uri="{FF2B5EF4-FFF2-40B4-BE49-F238E27FC236}">
                <a16:creationId xmlns:a16="http://schemas.microsoft.com/office/drawing/2014/main" id="{E1B01BEC-EEE3-4313-A883-3C7777477441}"/>
              </a:ext>
            </a:extLst>
          </p:cNvPr>
          <p:cNvSpPr txBox="1"/>
          <p:nvPr/>
        </p:nvSpPr>
        <p:spPr>
          <a:xfrm>
            <a:off x="3138114" y="3541148"/>
            <a:ext cx="4193540" cy="163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1315" algn="ctr">
              <a:lnSpc>
                <a:spcPts val="2280"/>
              </a:lnSpc>
            </a:pPr>
            <a:r>
              <a:rPr sz="2400" b="1" spc="-25" dirty="0">
                <a:latin typeface="Carlito"/>
                <a:cs typeface="Carlito"/>
              </a:rPr>
              <a:t>Transformer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Encoder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tabLst>
                <a:tab pos="1062990" algn="l"/>
                <a:tab pos="2363470" algn="l"/>
                <a:tab pos="3479165" algn="l"/>
              </a:tabLst>
            </a:pPr>
            <a:r>
              <a:rPr sz="1800" dirty="0">
                <a:latin typeface="Carlito"/>
                <a:cs typeface="Carlito"/>
              </a:rPr>
              <a:t>I	am	a	</a:t>
            </a:r>
            <a:r>
              <a:rPr sz="1800" spc="-20" dirty="0">
                <a:latin typeface="Carlito"/>
                <a:cs typeface="Carlito"/>
              </a:rPr>
              <a:t>s</a:t>
            </a:r>
            <a:r>
              <a:rPr sz="1800" dirty="0">
                <a:latin typeface="Carlito"/>
                <a:cs typeface="Carlito"/>
              </a:rPr>
              <a:t>tud</a:t>
            </a:r>
            <a:r>
              <a:rPr sz="1800" spc="5" dirty="0">
                <a:latin typeface="Carlito"/>
                <a:cs typeface="Carlito"/>
              </a:rPr>
              <a:t>e</a:t>
            </a:r>
            <a:r>
              <a:rPr sz="1800" spc="-10" dirty="0">
                <a:latin typeface="Carlito"/>
                <a:cs typeface="Carlito"/>
              </a:rPr>
              <a:t>n</a:t>
            </a:r>
            <a:r>
              <a:rPr sz="1800" dirty="0"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35" name="object 33">
            <a:extLst>
              <a:ext uri="{FF2B5EF4-FFF2-40B4-BE49-F238E27FC236}">
                <a16:creationId xmlns:a16="http://schemas.microsoft.com/office/drawing/2014/main" id="{DA980BBB-FA93-4489-948D-FEE26F742D0A}"/>
              </a:ext>
            </a:extLst>
          </p:cNvPr>
          <p:cNvGrpSpPr/>
          <p:nvPr/>
        </p:nvGrpSpPr>
        <p:grpSpPr>
          <a:xfrm>
            <a:off x="1388815" y="3112269"/>
            <a:ext cx="7769859" cy="3141345"/>
            <a:chOff x="790955" y="3061716"/>
            <a:chExt cx="7769859" cy="3141345"/>
          </a:xfrm>
        </p:grpSpPr>
        <p:sp>
          <p:nvSpPr>
            <p:cNvPr id="136" name="object 34">
              <a:extLst>
                <a:ext uri="{FF2B5EF4-FFF2-40B4-BE49-F238E27FC236}">
                  <a16:creationId xmlns:a16="http://schemas.microsoft.com/office/drawing/2014/main" id="{88AEAECD-3C84-4A52-AAEA-2F30DF6DF7C3}"/>
                </a:ext>
              </a:extLst>
            </p:cNvPr>
            <p:cNvSpPr/>
            <p:nvPr/>
          </p:nvSpPr>
          <p:spPr>
            <a:xfrm>
              <a:off x="2257678" y="4473955"/>
              <a:ext cx="208279" cy="213360"/>
            </a:xfrm>
            <a:custGeom>
              <a:avLst/>
              <a:gdLst/>
              <a:ahLst/>
              <a:cxnLst/>
              <a:rect l="l" t="t" r="r" b="b"/>
              <a:pathLst>
                <a:path w="208280" h="213360">
                  <a:moveTo>
                    <a:pt x="208280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8280" y="213360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35">
              <a:extLst>
                <a:ext uri="{FF2B5EF4-FFF2-40B4-BE49-F238E27FC236}">
                  <a16:creationId xmlns:a16="http://schemas.microsoft.com/office/drawing/2014/main" id="{9EBD9949-8749-407C-8C8B-755FEF998321}"/>
                </a:ext>
              </a:extLst>
            </p:cNvPr>
            <p:cNvSpPr/>
            <p:nvPr/>
          </p:nvSpPr>
          <p:spPr>
            <a:xfrm>
              <a:off x="2465958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4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36">
              <a:extLst>
                <a:ext uri="{FF2B5EF4-FFF2-40B4-BE49-F238E27FC236}">
                  <a16:creationId xmlns:a16="http://schemas.microsoft.com/office/drawing/2014/main" id="{A2171EF4-E775-4A16-883D-C5B110DE5E13}"/>
                </a:ext>
              </a:extLst>
            </p:cNvPr>
            <p:cNvSpPr/>
            <p:nvPr/>
          </p:nvSpPr>
          <p:spPr>
            <a:xfrm>
              <a:off x="2698369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4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37">
              <a:extLst>
                <a:ext uri="{FF2B5EF4-FFF2-40B4-BE49-F238E27FC236}">
                  <a16:creationId xmlns:a16="http://schemas.microsoft.com/office/drawing/2014/main" id="{25D12ECA-FC8A-4717-9452-DB6303AFB410}"/>
                </a:ext>
              </a:extLst>
            </p:cNvPr>
            <p:cNvSpPr/>
            <p:nvPr/>
          </p:nvSpPr>
          <p:spPr>
            <a:xfrm>
              <a:off x="2251328" y="4467605"/>
              <a:ext cx="686435" cy="226060"/>
            </a:xfrm>
            <a:custGeom>
              <a:avLst/>
              <a:gdLst/>
              <a:ahLst/>
              <a:cxnLst/>
              <a:rect l="l" t="t" r="r" b="b"/>
              <a:pathLst>
                <a:path w="686435" h="226060">
                  <a:moveTo>
                    <a:pt x="214629" y="0"/>
                  </a:moveTo>
                  <a:lnTo>
                    <a:pt x="214629" y="226060"/>
                  </a:lnTo>
                </a:path>
                <a:path w="686435" h="226060">
                  <a:moveTo>
                    <a:pt x="447039" y="0"/>
                  </a:moveTo>
                  <a:lnTo>
                    <a:pt x="447039" y="226060"/>
                  </a:lnTo>
                </a:path>
                <a:path w="686435" h="226060">
                  <a:moveTo>
                    <a:pt x="6350" y="0"/>
                  </a:moveTo>
                  <a:lnTo>
                    <a:pt x="6350" y="226060"/>
                  </a:lnTo>
                </a:path>
                <a:path w="686435" h="226060">
                  <a:moveTo>
                    <a:pt x="679576" y="0"/>
                  </a:moveTo>
                  <a:lnTo>
                    <a:pt x="679576" y="226060"/>
                  </a:lnTo>
                </a:path>
                <a:path w="686435" h="226060">
                  <a:moveTo>
                    <a:pt x="0" y="6350"/>
                  </a:moveTo>
                  <a:lnTo>
                    <a:pt x="685926" y="6350"/>
                  </a:lnTo>
                </a:path>
                <a:path w="686435" h="226060">
                  <a:moveTo>
                    <a:pt x="0" y="219710"/>
                  </a:moveTo>
                  <a:lnTo>
                    <a:pt x="685926" y="2197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38">
              <a:extLst>
                <a:ext uri="{FF2B5EF4-FFF2-40B4-BE49-F238E27FC236}">
                  <a16:creationId xmlns:a16="http://schemas.microsoft.com/office/drawing/2014/main" id="{FB2CD8E6-6EF4-409A-9AB0-41B98DD5FAA6}"/>
                </a:ext>
              </a:extLst>
            </p:cNvPr>
            <p:cNvSpPr/>
            <p:nvPr/>
          </p:nvSpPr>
          <p:spPr>
            <a:xfrm>
              <a:off x="2551683" y="4059174"/>
              <a:ext cx="85725" cy="415925"/>
            </a:xfrm>
            <a:custGeom>
              <a:avLst/>
              <a:gdLst/>
              <a:ahLst/>
              <a:cxnLst/>
              <a:rect l="l" t="t" r="r" b="b"/>
              <a:pathLst>
                <a:path w="85725" h="415925">
                  <a:moveTo>
                    <a:pt x="57150" y="71500"/>
                  </a:moveTo>
                  <a:lnTo>
                    <a:pt x="28575" y="71500"/>
                  </a:lnTo>
                  <a:lnTo>
                    <a:pt x="28575" y="415417"/>
                  </a:lnTo>
                  <a:lnTo>
                    <a:pt x="57150" y="415417"/>
                  </a:lnTo>
                  <a:lnTo>
                    <a:pt x="57150" y="71500"/>
                  </a:lnTo>
                  <a:close/>
                </a:path>
                <a:path w="85725" h="415925">
                  <a:moveTo>
                    <a:pt x="42926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6" y="0"/>
                  </a:lnTo>
                  <a:close/>
                </a:path>
                <a:path w="85725" h="415925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39">
              <a:extLst>
                <a:ext uri="{FF2B5EF4-FFF2-40B4-BE49-F238E27FC236}">
                  <a16:creationId xmlns:a16="http://schemas.microsoft.com/office/drawing/2014/main" id="{28500B39-44A6-4573-82F0-C52B181172E4}"/>
                </a:ext>
              </a:extLst>
            </p:cNvPr>
            <p:cNvSpPr/>
            <p:nvPr/>
          </p:nvSpPr>
          <p:spPr>
            <a:xfrm>
              <a:off x="3414522" y="4473955"/>
              <a:ext cx="208279" cy="213360"/>
            </a:xfrm>
            <a:custGeom>
              <a:avLst/>
              <a:gdLst/>
              <a:ahLst/>
              <a:cxnLst/>
              <a:rect l="l" t="t" r="r" b="b"/>
              <a:pathLst>
                <a:path w="208279" h="213360">
                  <a:moveTo>
                    <a:pt x="20827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8279" y="213360"/>
                  </a:lnTo>
                  <a:lnTo>
                    <a:pt x="20827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40">
              <a:extLst>
                <a:ext uri="{FF2B5EF4-FFF2-40B4-BE49-F238E27FC236}">
                  <a16:creationId xmlns:a16="http://schemas.microsoft.com/office/drawing/2014/main" id="{23F0D536-2274-4B4F-8113-77995CF3BCE6}"/>
                </a:ext>
              </a:extLst>
            </p:cNvPr>
            <p:cNvSpPr/>
            <p:nvPr/>
          </p:nvSpPr>
          <p:spPr>
            <a:xfrm>
              <a:off x="3622801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41">
              <a:extLst>
                <a:ext uri="{FF2B5EF4-FFF2-40B4-BE49-F238E27FC236}">
                  <a16:creationId xmlns:a16="http://schemas.microsoft.com/office/drawing/2014/main" id="{3891E5CE-FDAF-48A9-B625-F002C1EF569B}"/>
                </a:ext>
              </a:extLst>
            </p:cNvPr>
            <p:cNvSpPr/>
            <p:nvPr/>
          </p:nvSpPr>
          <p:spPr>
            <a:xfrm>
              <a:off x="3855211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42">
              <a:extLst>
                <a:ext uri="{FF2B5EF4-FFF2-40B4-BE49-F238E27FC236}">
                  <a16:creationId xmlns:a16="http://schemas.microsoft.com/office/drawing/2014/main" id="{770D7198-83C4-4BE7-B2F1-7E3B6D39B3A3}"/>
                </a:ext>
              </a:extLst>
            </p:cNvPr>
            <p:cNvSpPr/>
            <p:nvPr/>
          </p:nvSpPr>
          <p:spPr>
            <a:xfrm>
              <a:off x="3408172" y="4467605"/>
              <a:ext cx="686435" cy="226060"/>
            </a:xfrm>
            <a:custGeom>
              <a:avLst/>
              <a:gdLst/>
              <a:ahLst/>
              <a:cxnLst/>
              <a:rect l="l" t="t" r="r" b="b"/>
              <a:pathLst>
                <a:path w="686435" h="226060">
                  <a:moveTo>
                    <a:pt x="214629" y="0"/>
                  </a:moveTo>
                  <a:lnTo>
                    <a:pt x="214629" y="226060"/>
                  </a:lnTo>
                </a:path>
                <a:path w="686435" h="226060">
                  <a:moveTo>
                    <a:pt x="447039" y="0"/>
                  </a:moveTo>
                  <a:lnTo>
                    <a:pt x="447039" y="226060"/>
                  </a:lnTo>
                </a:path>
                <a:path w="686435" h="226060">
                  <a:moveTo>
                    <a:pt x="6350" y="0"/>
                  </a:moveTo>
                  <a:lnTo>
                    <a:pt x="6350" y="226060"/>
                  </a:lnTo>
                </a:path>
                <a:path w="686435" h="226060">
                  <a:moveTo>
                    <a:pt x="679576" y="0"/>
                  </a:moveTo>
                  <a:lnTo>
                    <a:pt x="679576" y="226060"/>
                  </a:lnTo>
                </a:path>
                <a:path w="686435" h="226060">
                  <a:moveTo>
                    <a:pt x="0" y="6350"/>
                  </a:moveTo>
                  <a:lnTo>
                    <a:pt x="685926" y="6350"/>
                  </a:lnTo>
                </a:path>
                <a:path w="686435" h="226060">
                  <a:moveTo>
                    <a:pt x="0" y="219710"/>
                  </a:moveTo>
                  <a:lnTo>
                    <a:pt x="685926" y="2197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43">
              <a:extLst>
                <a:ext uri="{FF2B5EF4-FFF2-40B4-BE49-F238E27FC236}">
                  <a16:creationId xmlns:a16="http://schemas.microsoft.com/office/drawing/2014/main" id="{8F7B5C08-1F4D-4BD1-9308-501A76857C3F}"/>
                </a:ext>
              </a:extLst>
            </p:cNvPr>
            <p:cNvSpPr/>
            <p:nvPr/>
          </p:nvSpPr>
          <p:spPr>
            <a:xfrm>
              <a:off x="3731260" y="4059174"/>
              <a:ext cx="85725" cy="415925"/>
            </a:xfrm>
            <a:custGeom>
              <a:avLst/>
              <a:gdLst/>
              <a:ahLst/>
              <a:cxnLst/>
              <a:rect l="l" t="t" r="r" b="b"/>
              <a:pathLst>
                <a:path w="85725" h="415925">
                  <a:moveTo>
                    <a:pt x="57150" y="71500"/>
                  </a:moveTo>
                  <a:lnTo>
                    <a:pt x="28575" y="71500"/>
                  </a:lnTo>
                  <a:lnTo>
                    <a:pt x="28575" y="415417"/>
                  </a:lnTo>
                  <a:lnTo>
                    <a:pt x="57150" y="415417"/>
                  </a:lnTo>
                  <a:lnTo>
                    <a:pt x="57150" y="71500"/>
                  </a:lnTo>
                  <a:close/>
                </a:path>
                <a:path w="85725" h="415925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415925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44">
              <a:extLst>
                <a:ext uri="{FF2B5EF4-FFF2-40B4-BE49-F238E27FC236}">
                  <a16:creationId xmlns:a16="http://schemas.microsoft.com/office/drawing/2014/main" id="{ADCEBC0D-ECD4-4ABA-913E-B1689D2A3FE9}"/>
                </a:ext>
              </a:extLst>
            </p:cNvPr>
            <p:cNvSpPr/>
            <p:nvPr/>
          </p:nvSpPr>
          <p:spPr>
            <a:xfrm>
              <a:off x="4622546" y="4473955"/>
              <a:ext cx="208279" cy="213360"/>
            </a:xfrm>
            <a:custGeom>
              <a:avLst/>
              <a:gdLst/>
              <a:ahLst/>
              <a:cxnLst/>
              <a:rect l="l" t="t" r="r" b="b"/>
              <a:pathLst>
                <a:path w="208279" h="213360">
                  <a:moveTo>
                    <a:pt x="20827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8279" y="213360"/>
                  </a:lnTo>
                  <a:lnTo>
                    <a:pt x="208279" y="0"/>
                  </a:lnTo>
                  <a:close/>
                </a:path>
              </a:pathLst>
            </a:custGeom>
            <a:solidFill>
              <a:srgbClr val="FF7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45">
              <a:extLst>
                <a:ext uri="{FF2B5EF4-FFF2-40B4-BE49-F238E27FC236}">
                  <a16:creationId xmlns:a16="http://schemas.microsoft.com/office/drawing/2014/main" id="{2F330B38-B254-48A3-847B-87EF36526971}"/>
                </a:ext>
              </a:extLst>
            </p:cNvPr>
            <p:cNvSpPr/>
            <p:nvPr/>
          </p:nvSpPr>
          <p:spPr>
            <a:xfrm>
              <a:off x="4830826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46">
              <a:extLst>
                <a:ext uri="{FF2B5EF4-FFF2-40B4-BE49-F238E27FC236}">
                  <a16:creationId xmlns:a16="http://schemas.microsoft.com/office/drawing/2014/main" id="{65413ACF-45E2-445C-BD9F-207BD7786106}"/>
                </a:ext>
              </a:extLst>
            </p:cNvPr>
            <p:cNvSpPr/>
            <p:nvPr/>
          </p:nvSpPr>
          <p:spPr>
            <a:xfrm>
              <a:off x="5063363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47">
              <a:extLst>
                <a:ext uri="{FF2B5EF4-FFF2-40B4-BE49-F238E27FC236}">
                  <a16:creationId xmlns:a16="http://schemas.microsoft.com/office/drawing/2014/main" id="{71BE19C0-D2EB-4868-B68A-4C86F7F258E9}"/>
                </a:ext>
              </a:extLst>
            </p:cNvPr>
            <p:cNvSpPr/>
            <p:nvPr/>
          </p:nvSpPr>
          <p:spPr>
            <a:xfrm>
              <a:off x="4616196" y="4467605"/>
              <a:ext cx="686435" cy="226060"/>
            </a:xfrm>
            <a:custGeom>
              <a:avLst/>
              <a:gdLst/>
              <a:ahLst/>
              <a:cxnLst/>
              <a:rect l="l" t="t" r="r" b="b"/>
              <a:pathLst>
                <a:path w="686435" h="226060">
                  <a:moveTo>
                    <a:pt x="214629" y="0"/>
                  </a:moveTo>
                  <a:lnTo>
                    <a:pt x="214629" y="226060"/>
                  </a:lnTo>
                </a:path>
                <a:path w="686435" h="226060">
                  <a:moveTo>
                    <a:pt x="447166" y="0"/>
                  </a:moveTo>
                  <a:lnTo>
                    <a:pt x="447166" y="226060"/>
                  </a:lnTo>
                </a:path>
                <a:path w="686435" h="226060">
                  <a:moveTo>
                    <a:pt x="6350" y="0"/>
                  </a:moveTo>
                  <a:lnTo>
                    <a:pt x="6350" y="226060"/>
                  </a:lnTo>
                </a:path>
                <a:path w="686435" h="226060">
                  <a:moveTo>
                    <a:pt x="679703" y="0"/>
                  </a:moveTo>
                  <a:lnTo>
                    <a:pt x="679703" y="226060"/>
                  </a:lnTo>
                </a:path>
                <a:path w="686435" h="226060">
                  <a:moveTo>
                    <a:pt x="0" y="6350"/>
                  </a:moveTo>
                  <a:lnTo>
                    <a:pt x="686053" y="6350"/>
                  </a:lnTo>
                </a:path>
                <a:path w="686435" h="226060">
                  <a:moveTo>
                    <a:pt x="0" y="219710"/>
                  </a:moveTo>
                  <a:lnTo>
                    <a:pt x="686053" y="2197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48">
              <a:extLst>
                <a:ext uri="{FF2B5EF4-FFF2-40B4-BE49-F238E27FC236}">
                  <a16:creationId xmlns:a16="http://schemas.microsoft.com/office/drawing/2014/main" id="{B167F5C8-2AF9-4C99-8D97-E679BE8C24F7}"/>
                </a:ext>
              </a:extLst>
            </p:cNvPr>
            <p:cNvSpPr/>
            <p:nvPr/>
          </p:nvSpPr>
          <p:spPr>
            <a:xfrm>
              <a:off x="4916932" y="4059174"/>
              <a:ext cx="85725" cy="415925"/>
            </a:xfrm>
            <a:custGeom>
              <a:avLst/>
              <a:gdLst/>
              <a:ahLst/>
              <a:cxnLst/>
              <a:rect l="l" t="t" r="r" b="b"/>
              <a:pathLst>
                <a:path w="85725" h="415925">
                  <a:moveTo>
                    <a:pt x="57150" y="71500"/>
                  </a:moveTo>
                  <a:lnTo>
                    <a:pt x="28575" y="71500"/>
                  </a:lnTo>
                  <a:lnTo>
                    <a:pt x="28575" y="415417"/>
                  </a:lnTo>
                  <a:lnTo>
                    <a:pt x="57150" y="415417"/>
                  </a:lnTo>
                  <a:lnTo>
                    <a:pt x="57150" y="71500"/>
                  </a:lnTo>
                  <a:close/>
                </a:path>
                <a:path w="85725" h="415925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415925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49">
              <a:extLst>
                <a:ext uri="{FF2B5EF4-FFF2-40B4-BE49-F238E27FC236}">
                  <a16:creationId xmlns:a16="http://schemas.microsoft.com/office/drawing/2014/main" id="{E240D75E-A3A9-49EB-BDEC-1464431DDE09}"/>
                </a:ext>
              </a:extLst>
            </p:cNvPr>
            <p:cNvSpPr/>
            <p:nvPr/>
          </p:nvSpPr>
          <p:spPr>
            <a:xfrm>
              <a:off x="6043167" y="4473955"/>
              <a:ext cx="208279" cy="213360"/>
            </a:xfrm>
            <a:custGeom>
              <a:avLst/>
              <a:gdLst/>
              <a:ahLst/>
              <a:cxnLst/>
              <a:rect l="l" t="t" r="r" b="b"/>
              <a:pathLst>
                <a:path w="208279" h="213360">
                  <a:moveTo>
                    <a:pt x="20827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8279" y="213360"/>
                  </a:lnTo>
                  <a:lnTo>
                    <a:pt x="208279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50">
              <a:extLst>
                <a:ext uri="{FF2B5EF4-FFF2-40B4-BE49-F238E27FC236}">
                  <a16:creationId xmlns:a16="http://schemas.microsoft.com/office/drawing/2014/main" id="{3B849944-9372-4EC1-A656-7C55991AADE8}"/>
                </a:ext>
              </a:extLst>
            </p:cNvPr>
            <p:cNvSpPr/>
            <p:nvPr/>
          </p:nvSpPr>
          <p:spPr>
            <a:xfrm>
              <a:off x="6251447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51">
              <a:extLst>
                <a:ext uri="{FF2B5EF4-FFF2-40B4-BE49-F238E27FC236}">
                  <a16:creationId xmlns:a16="http://schemas.microsoft.com/office/drawing/2014/main" id="{A08EDFF9-0455-4805-93AE-A64BA1231FEB}"/>
                </a:ext>
              </a:extLst>
            </p:cNvPr>
            <p:cNvSpPr/>
            <p:nvPr/>
          </p:nvSpPr>
          <p:spPr>
            <a:xfrm>
              <a:off x="6483984" y="4473955"/>
              <a:ext cx="233045" cy="213360"/>
            </a:xfrm>
            <a:custGeom>
              <a:avLst/>
              <a:gdLst/>
              <a:ahLst/>
              <a:cxnLst/>
              <a:rect l="l" t="t" r="r" b="b"/>
              <a:pathLst>
                <a:path w="233045" h="213360">
                  <a:moveTo>
                    <a:pt x="23249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32498" y="213360"/>
                  </a:lnTo>
                  <a:lnTo>
                    <a:pt x="23249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52">
              <a:extLst>
                <a:ext uri="{FF2B5EF4-FFF2-40B4-BE49-F238E27FC236}">
                  <a16:creationId xmlns:a16="http://schemas.microsoft.com/office/drawing/2014/main" id="{3BC46092-1EE4-4EA1-B4F2-3D4FD46B6840}"/>
                </a:ext>
              </a:extLst>
            </p:cNvPr>
            <p:cNvSpPr/>
            <p:nvPr/>
          </p:nvSpPr>
          <p:spPr>
            <a:xfrm>
              <a:off x="6036817" y="4467605"/>
              <a:ext cx="686435" cy="226060"/>
            </a:xfrm>
            <a:custGeom>
              <a:avLst/>
              <a:gdLst/>
              <a:ahLst/>
              <a:cxnLst/>
              <a:rect l="l" t="t" r="r" b="b"/>
              <a:pathLst>
                <a:path w="686434" h="226060">
                  <a:moveTo>
                    <a:pt x="214630" y="0"/>
                  </a:moveTo>
                  <a:lnTo>
                    <a:pt x="214630" y="226060"/>
                  </a:lnTo>
                </a:path>
                <a:path w="686434" h="226060">
                  <a:moveTo>
                    <a:pt x="447167" y="0"/>
                  </a:moveTo>
                  <a:lnTo>
                    <a:pt x="447167" y="226060"/>
                  </a:lnTo>
                </a:path>
                <a:path w="686434" h="226060">
                  <a:moveTo>
                    <a:pt x="6350" y="0"/>
                  </a:moveTo>
                  <a:lnTo>
                    <a:pt x="6350" y="226060"/>
                  </a:lnTo>
                </a:path>
                <a:path w="686434" h="226060">
                  <a:moveTo>
                    <a:pt x="679577" y="0"/>
                  </a:moveTo>
                  <a:lnTo>
                    <a:pt x="679577" y="226060"/>
                  </a:lnTo>
                </a:path>
                <a:path w="686434" h="226060">
                  <a:moveTo>
                    <a:pt x="0" y="6350"/>
                  </a:moveTo>
                  <a:lnTo>
                    <a:pt x="685927" y="6350"/>
                  </a:lnTo>
                </a:path>
                <a:path w="686434" h="226060">
                  <a:moveTo>
                    <a:pt x="0" y="219710"/>
                  </a:moveTo>
                  <a:lnTo>
                    <a:pt x="685927" y="2197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53">
              <a:extLst>
                <a:ext uri="{FF2B5EF4-FFF2-40B4-BE49-F238E27FC236}">
                  <a16:creationId xmlns:a16="http://schemas.microsoft.com/office/drawing/2014/main" id="{EC4C6886-4B0C-4898-9DAC-92F1D3E512D8}"/>
                </a:ext>
              </a:extLst>
            </p:cNvPr>
            <p:cNvSpPr/>
            <p:nvPr/>
          </p:nvSpPr>
          <p:spPr>
            <a:xfrm>
              <a:off x="6337300" y="4059174"/>
              <a:ext cx="85725" cy="415925"/>
            </a:xfrm>
            <a:custGeom>
              <a:avLst/>
              <a:gdLst/>
              <a:ahLst/>
              <a:cxnLst/>
              <a:rect l="l" t="t" r="r" b="b"/>
              <a:pathLst>
                <a:path w="85725" h="415925">
                  <a:moveTo>
                    <a:pt x="57150" y="71500"/>
                  </a:moveTo>
                  <a:lnTo>
                    <a:pt x="28575" y="71500"/>
                  </a:lnTo>
                  <a:lnTo>
                    <a:pt x="28575" y="415417"/>
                  </a:lnTo>
                  <a:lnTo>
                    <a:pt x="57150" y="415417"/>
                  </a:lnTo>
                  <a:lnTo>
                    <a:pt x="57150" y="71500"/>
                  </a:lnTo>
                  <a:close/>
                </a:path>
                <a:path w="85725" h="415925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500"/>
                  </a:lnTo>
                  <a:lnTo>
                    <a:pt x="78623" y="71500"/>
                  </a:lnTo>
                  <a:lnTo>
                    <a:pt x="42925" y="0"/>
                  </a:lnTo>
                  <a:close/>
                </a:path>
                <a:path w="85725" h="415925">
                  <a:moveTo>
                    <a:pt x="78623" y="71500"/>
                  </a:moveTo>
                  <a:lnTo>
                    <a:pt x="57150" y="71500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54">
              <a:extLst>
                <a:ext uri="{FF2B5EF4-FFF2-40B4-BE49-F238E27FC236}">
                  <a16:creationId xmlns:a16="http://schemas.microsoft.com/office/drawing/2014/main" id="{7638440A-7007-45B5-9CC2-3219328DA5E8}"/>
                </a:ext>
              </a:extLst>
            </p:cNvPr>
            <p:cNvSpPr/>
            <p:nvPr/>
          </p:nvSpPr>
          <p:spPr>
            <a:xfrm>
              <a:off x="790955" y="3061716"/>
              <a:ext cx="7769859" cy="3141345"/>
            </a:xfrm>
            <a:custGeom>
              <a:avLst/>
              <a:gdLst/>
              <a:ahLst/>
              <a:cxnLst/>
              <a:rect l="l" t="t" r="r" b="b"/>
              <a:pathLst>
                <a:path w="7769859" h="3141345">
                  <a:moveTo>
                    <a:pt x="7769352" y="0"/>
                  </a:moveTo>
                  <a:lnTo>
                    <a:pt x="0" y="0"/>
                  </a:lnTo>
                  <a:lnTo>
                    <a:pt x="0" y="3140964"/>
                  </a:lnTo>
                  <a:lnTo>
                    <a:pt x="7769352" y="3140964"/>
                  </a:lnTo>
                  <a:lnTo>
                    <a:pt x="7769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56">
              <a:extLst>
                <a:ext uri="{FF2B5EF4-FFF2-40B4-BE49-F238E27FC236}">
                  <a16:creationId xmlns:a16="http://schemas.microsoft.com/office/drawing/2014/main" id="{10B3531F-47B3-4F75-9C8B-348DFE0FF43E}"/>
                </a:ext>
              </a:extLst>
            </p:cNvPr>
            <p:cNvSpPr/>
            <p:nvPr/>
          </p:nvSpPr>
          <p:spPr>
            <a:xfrm>
              <a:off x="2159107" y="3163062"/>
              <a:ext cx="5748166" cy="883919"/>
            </a:xfrm>
            <a:custGeom>
              <a:avLst/>
              <a:gdLst/>
              <a:ahLst/>
              <a:cxnLst/>
              <a:rect l="l" t="t" r="r" b="b"/>
              <a:pathLst>
                <a:path w="3733800" h="883920">
                  <a:moveTo>
                    <a:pt x="3586479" y="0"/>
                  </a:moveTo>
                  <a:lnTo>
                    <a:pt x="147320" y="0"/>
                  </a:lnTo>
                  <a:lnTo>
                    <a:pt x="100738" y="7506"/>
                  </a:lnTo>
                  <a:lnTo>
                    <a:pt x="60295" y="28411"/>
                  </a:lnTo>
                  <a:lnTo>
                    <a:pt x="28411" y="60295"/>
                  </a:lnTo>
                  <a:lnTo>
                    <a:pt x="7506" y="100738"/>
                  </a:lnTo>
                  <a:lnTo>
                    <a:pt x="0" y="147320"/>
                  </a:lnTo>
                  <a:lnTo>
                    <a:pt x="0" y="736600"/>
                  </a:lnTo>
                  <a:lnTo>
                    <a:pt x="7506" y="783181"/>
                  </a:lnTo>
                  <a:lnTo>
                    <a:pt x="28411" y="823624"/>
                  </a:lnTo>
                  <a:lnTo>
                    <a:pt x="60295" y="855508"/>
                  </a:lnTo>
                  <a:lnTo>
                    <a:pt x="100738" y="876413"/>
                  </a:lnTo>
                  <a:lnTo>
                    <a:pt x="147320" y="883919"/>
                  </a:lnTo>
                  <a:lnTo>
                    <a:pt x="3586479" y="883919"/>
                  </a:lnTo>
                  <a:lnTo>
                    <a:pt x="3633061" y="876413"/>
                  </a:lnTo>
                  <a:lnTo>
                    <a:pt x="3673504" y="855508"/>
                  </a:lnTo>
                  <a:lnTo>
                    <a:pt x="3705388" y="823624"/>
                  </a:lnTo>
                  <a:lnTo>
                    <a:pt x="3726293" y="783181"/>
                  </a:lnTo>
                  <a:lnTo>
                    <a:pt x="3733800" y="736600"/>
                  </a:lnTo>
                  <a:lnTo>
                    <a:pt x="3733800" y="147320"/>
                  </a:lnTo>
                  <a:lnTo>
                    <a:pt x="3726293" y="100738"/>
                  </a:lnTo>
                  <a:lnTo>
                    <a:pt x="3705388" y="60295"/>
                  </a:lnTo>
                  <a:lnTo>
                    <a:pt x="3673504" y="28411"/>
                  </a:lnTo>
                  <a:lnTo>
                    <a:pt x="3633061" y="7506"/>
                  </a:lnTo>
                  <a:lnTo>
                    <a:pt x="3586479" y="0"/>
                  </a:lnTo>
                  <a:close/>
                </a:path>
              </a:pathLst>
            </a:custGeom>
            <a:solidFill>
              <a:srgbClr val="A9D18E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57">
              <a:extLst>
                <a:ext uri="{FF2B5EF4-FFF2-40B4-BE49-F238E27FC236}">
                  <a16:creationId xmlns:a16="http://schemas.microsoft.com/office/drawing/2014/main" id="{D362F397-7623-428A-8108-A60A4ACCAAA6}"/>
                </a:ext>
              </a:extLst>
            </p:cNvPr>
            <p:cNvSpPr/>
            <p:nvPr/>
          </p:nvSpPr>
          <p:spPr>
            <a:xfrm>
              <a:off x="2159107" y="3163062"/>
              <a:ext cx="5748166" cy="883919"/>
            </a:xfrm>
            <a:custGeom>
              <a:avLst/>
              <a:gdLst/>
              <a:ahLst/>
              <a:cxnLst/>
              <a:rect l="l" t="t" r="r" b="b"/>
              <a:pathLst>
                <a:path w="3733800" h="883920">
                  <a:moveTo>
                    <a:pt x="0" y="147320"/>
                  </a:moveTo>
                  <a:lnTo>
                    <a:pt x="7506" y="100738"/>
                  </a:lnTo>
                  <a:lnTo>
                    <a:pt x="28411" y="60295"/>
                  </a:lnTo>
                  <a:lnTo>
                    <a:pt x="60295" y="28411"/>
                  </a:lnTo>
                  <a:lnTo>
                    <a:pt x="100738" y="7506"/>
                  </a:lnTo>
                  <a:lnTo>
                    <a:pt x="147320" y="0"/>
                  </a:lnTo>
                  <a:lnTo>
                    <a:pt x="3586479" y="0"/>
                  </a:lnTo>
                  <a:lnTo>
                    <a:pt x="3633061" y="7506"/>
                  </a:lnTo>
                  <a:lnTo>
                    <a:pt x="3673504" y="28411"/>
                  </a:lnTo>
                  <a:lnTo>
                    <a:pt x="3705388" y="60295"/>
                  </a:lnTo>
                  <a:lnTo>
                    <a:pt x="3726293" y="100738"/>
                  </a:lnTo>
                  <a:lnTo>
                    <a:pt x="3733800" y="147320"/>
                  </a:lnTo>
                  <a:lnTo>
                    <a:pt x="3733800" y="736600"/>
                  </a:lnTo>
                  <a:lnTo>
                    <a:pt x="3726293" y="783181"/>
                  </a:lnTo>
                  <a:lnTo>
                    <a:pt x="3705388" y="823624"/>
                  </a:lnTo>
                  <a:lnTo>
                    <a:pt x="3673504" y="855508"/>
                  </a:lnTo>
                  <a:lnTo>
                    <a:pt x="3633061" y="876413"/>
                  </a:lnTo>
                  <a:lnTo>
                    <a:pt x="3586479" y="883919"/>
                  </a:lnTo>
                  <a:lnTo>
                    <a:pt x="147320" y="883919"/>
                  </a:lnTo>
                  <a:lnTo>
                    <a:pt x="100738" y="876413"/>
                  </a:lnTo>
                  <a:lnTo>
                    <a:pt x="60295" y="855508"/>
                  </a:lnTo>
                  <a:lnTo>
                    <a:pt x="28411" y="823624"/>
                  </a:lnTo>
                  <a:lnTo>
                    <a:pt x="7506" y="783181"/>
                  </a:lnTo>
                  <a:lnTo>
                    <a:pt x="0" y="736600"/>
                  </a:lnTo>
                  <a:lnTo>
                    <a:pt x="0" y="147320"/>
                  </a:lnTo>
                  <a:close/>
                </a:path>
              </a:pathLst>
            </a:custGeom>
            <a:ln w="28574">
              <a:solidFill>
                <a:srgbClr val="92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0" name="object 58">
            <a:extLst>
              <a:ext uri="{FF2B5EF4-FFF2-40B4-BE49-F238E27FC236}">
                <a16:creationId xmlns:a16="http://schemas.microsoft.com/office/drawing/2014/main" id="{E8BADD38-8B10-424A-B08A-7296090A9AC1}"/>
              </a:ext>
            </a:extLst>
          </p:cNvPr>
          <p:cNvSpPr txBox="1"/>
          <p:nvPr/>
        </p:nvSpPr>
        <p:spPr>
          <a:xfrm>
            <a:off x="4144844" y="3513208"/>
            <a:ext cx="318681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b="1" spc="-25" dirty="0">
                <a:latin typeface="Carlito"/>
                <a:cs typeface="Carlito"/>
              </a:rPr>
              <a:t>Transformer</a:t>
            </a:r>
            <a:r>
              <a:rPr sz="2400" b="1" spc="-5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Encoder</a:t>
            </a:r>
            <a:endParaRPr sz="2400" dirty="0">
              <a:latin typeface="Carlito"/>
              <a:cs typeface="Carlito"/>
            </a:endParaRPr>
          </a:p>
        </p:txBody>
      </p:sp>
      <p:grpSp>
        <p:nvGrpSpPr>
          <p:cNvPr id="162" name="object 75">
            <a:extLst>
              <a:ext uri="{FF2B5EF4-FFF2-40B4-BE49-F238E27FC236}">
                <a16:creationId xmlns:a16="http://schemas.microsoft.com/office/drawing/2014/main" id="{C042075A-7C2B-4FAA-8819-38223D394F0C}"/>
              </a:ext>
            </a:extLst>
          </p:cNvPr>
          <p:cNvGrpSpPr/>
          <p:nvPr/>
        </p:nvGrpSpPr>
        <p:grpSpPr>
          <a:xfrm>
            <a:off x="3070167" y="4329708"/>
            <a:ext cx="5146675" cy="1797685"/>
            <a:chOff x="1999488" y="4213097"/>
            <a:chExt cx="5146675" cy="1797685"/>
          </a:xfrm>
        </p:grpSpPr>
        <p:sp>
          <p:nvSpPr>
            <p:cNvPr id="163" name="object 76">
              <a:extLst>
                <a:ext uri="{FF2B5EF4-FFF2-40B4-BE49-F238E27FC236}">
                  <a16:creationId xmlns:a16="http://schemas.microsoft.com/office/drawing/2014/main" id="{6FBD81EF-D88E-4366-A92E-176866DAD894}"/>
                </a:ext>
              </a:extLst>
            </p:cNvPr>
            <p:cNvSpPr/>
            <p:nvPr/>
          </p:nvSpPr>
          <p:spPr>
            <a:xfrm>
              <a:off x="1999488" y="5298947"/>
              <a:ext cx="691895" cy="6949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77">
              <a:extLst>
                <a:ext uri="{FF2B5EF4-FFF2-40B4-BE49-F238E27FC236}">
                  <a16:creationId xmlns:a16="http://schemas.microsoft.com/office/drawing/2014/main" id="{F074FDEC-CC73-4358-A514-1922E47FC0F9}"/>
                </a:ext>
              </a:extLst>
            </p:cNvPr>
            <p:cNvSpPr/>
            <p:nvPr/>
          </p:nvSpPr>
          <p:spPr>
            <a:xfrm>
              <a:off x="3445763" y="5312663"/>
              <a:ext cx="691896" cy="6949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78">
              <a:extLst>
                <a:ext uri="{FF2B5EF4-FFF2-40B4-BE49-F238E27FC236}">
                  <a16:creationId xmlns:a16="http://schemas.microsoft.com/office/drawing/2014/main" id="{7D51793C-82C4-4F2A-9E81-E194D988826F}"/>
                </a:ext>
              </a:extLst>
            </p:cNvPr>
            <p:cNvSpPr/>
            <p:nvPr/>
          </p:nvSpPr>
          <p:spPr>
            <a:xfrm>
              <a:off x="4994148" y="5314187"/>
              <a:ext cx="694944" cy="6964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79">
              <a:extLst>
                <a:ext uri="{FF2B5EF4-FFF2-40B4-BE49-F238E27FC236}">
                  <a16:creationId xmlns:a16="http://schemas.microsoft.com/office/drawing/2014/main" id="{78373917-75E5-4B94-9F67-95AA996BB06D}"/>
                </a:ext>
              </a:extLst>
            </p:cNvPr>
            <p:cNvSpPr/>
            <p:nvPr/>
          </p:nvSpPr>
          <p:spPr>
            <a:xfrm>
              <a:off x="6444996" y="5314187"/>
              <a:ext cx="701040" cy="6964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80">
              <a:extLst>
                <a:ext uri="{FF2B5EF4-FFF2-40B4-BE49-F238E27FC236}">
                  <a16:creationId xmlns:a16="http://schemas.microsoft.com/office/drawing/2014/main" id="{82E22702-4D8F-4E4A-B9B5-E725B2744B61}"/>
                </a:ext>
              </a:extLst>
            </p:cNvPr>
            <p:cNvSpPr/>
            <p:nvPr/>
          </p:nvSpPr>
          <p:spPr>
            <a:xfrm>
              <a:off x="4323588" y="4722875"/>
              <a:ext cx="2083308" cy="2377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81">
              <a:extLst>
                <a:ext uri="{FF2B5EF4-FFF2-40B4-BE49-F238E27FC236}">
                  <a16:creationId xmlns:a16="http://schemas.microsoft.com/office/drawing/2014/main" id="{4761EA69-B8DD-469A-AAD8-29EF8E3B132C}"/>
                </a:ext>
              </a:extLst>
            </p:cNvPr>
            <p:cNvSpPr/>
            <p:nvPr/>
          </p:nvSpPr>
          <p:spPr>
            <a:xfrm>
              <a:off x="2303272" y="4213097"/>
              <a:ext cx="87630" cy="1085215"/>
            </a:xfrm>
            <a:custGeom>
              <a:avLst/>
              <a:gdLst/>
              <a:ahLst/>
              <a:cxnLst/>
              <a:rect l="l" t="t" r="r" b="b"/>
              <a:pathLst>
                <a:path w="87630" h="1085214">
                  <a:moveTo>
                    <a:pt x="85725" y="815721"/>
                  </a:moveTo>
                  <a:lnTo>
                    <a:pt x="78549" y="801370"/>
                  </a:lnTo>
                  <a:lnTo>
                    <a:pt x="42926" y="729996"/>
                  </a:lnTo>
                  <a:lnTo>
                    <a:pt x="0" y="815721"/>
                  </a:lnTo>
                  <a:lnTo>
                    <a:pt x="28575" y="815721"/>
                  </a:lnTo>
                  <a:lnTo>
                    <a:pt x="28575" y="1085088"/>
                  </a:lnTo>
                  <a:lnTo>
                    <a:pt x="57150" y="1085088"/>
                  </a:lnTo>
                  <a:lnTo>
                    <a:pt x="57150" y="815721"/>
                  </a:lnTo>
                  <a:lnTo>
                    <a:pt x="85725" y="815721"/>
                  </a:lnTo>
                  <a:close/>
                </a:path>
                <a:path w="87630" h="1085214">
                  <a:moveTo>
                    <a:pt x="87249" y="85725"/>
                  </a:moveTo>
                  <a:lnTo>
                    <a:pt x="80137" y="71501"/>
                  </a:lnTo>
                  <a:lnTo>
                    <a:pt x="44450" y="0"/>
                  </a:lnTo>
                  <a:lnTo>
                    <a:pt x="1524" y="85725"/>
                  </a:lnTo>
                  <a:lnTo>
                    <a:pt x="30099" y="85725"/>
                  </a:lnTo>
                  <a:lnTo>
                    <a:pt x="30099" y="355092"/>
                  </a:lnTo>
                  <a:lnTo>
                    <a:pt x="58674" y="355092"/>
                  </a:lnTo>
                  <a:lnTo>
                    <a:pt x="58674" y="85725"/>
                  </a:lnTo>
                  <a:lnTo>
                    <a:pt x="87249" y="8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9" name="object 82">
            <a:extLst>
              <a:ext uri="{FF2B5EF4-FFF2-40B4-BE49-F238E27FC236}">
                <a16:creationId xmlns:a16="http://schemas.microsoft.com/office/drawing/2014/main" id="{9B228436-BB33-4830-B9A3-D486EF3645F2}"/>
              </a:ext>
            </a:extLst>
          </p:cNvPr>
          <p:cNvSpPr txBox="1"/>
          <p:nvPr/>
        </p:nvSpPr>
        <p:spPr>
          <a:xfrm>
            <a:off x="3318959" y="4624095"/>
            <a:ext cx="2070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75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0" name="object 83">
            <a:extLst>
              <a:ext uri="{FF2B5EF4-FFF2-40B4-BE49-F238E27FC236}">
                <a16:creationId xmlns:a16="http://schemas.microsoft.com/office/drawing/2014/main" id="{B8A0D522-48B4-4458-85D1-34084EDF0B64}"/>
              </a:ext>
            </a:extLst>
          </p:cNvPr>
          <p:cNvSpPr/>
          <p:nvPr/>
        </p:nvSpPr>
        <p:spPr>
          <a:xfrm>
            <a:off x="4820227" y="4343424"/>
            <a:ext cx="87630" cy="1087120"/>
          </a:xfrm>
          <a:custGeom>
            <a:avLst/>
            <a:gdLst/>
            <a:ahLst/>
            <a:cxnLst/>
            <a:rect l="l" t="t" r="r" b="b"/>
            <a:pathLst>
              <a:path w="87629" h="1087120">
                <a:moveTo>
                  <a:pt x="85725" y="817245"/>
                </a:moveTo>
                <a:lnTo>
                  <a:pt x="78549" y="802894"/>
                </a:lnTo>
                <a:lnTo>
                  <a:pt x="42926" y="731520"/>
                </a:lnTo>
                <a:lnTo>
                  <a:pt x="0" y="817245"/>
                </a:lnTo>
                <a:lnTo>
                  <a:pt x="28575" y="817245"/>
                </a:lnTo>
                <a:lnTo>
                  <a:pt x="28575" y="1086612"/>
                </a:lnTo>
                <a:lnTo>
                  <a:pt x="57150" y="1086612"/>
                </a:lnTo>
                <a:lnTo>
                  <a:pt x="57150" y="817245"/>
                </a:lnTo>
                <a:lnTo>
                  <a:pt x="85725" y="817245"/>
                </a:lnTo>
                <a:close/>
              </a:path>
              <a:path w="87629" h="1087120">
                <a:moveTo>
                  <a:pt x="87249" y="85725"/>
                </a:moveTo>
                <a:lnTo>
                  <a:pt x="80073" y="71374"/>
                </a:lnTo>
                <a:lnTo>
                  <a:pt x="44450" y="0"/>
                </a:lnTo>
                <a:lnTo>
                  <a:pt x="1524" y="85725"/>
                </a:lnTo>
                <a:lnTo>
                  <a:pt x="30099" y="85725"/>
                </a:lnTo>
                <a:lnTo>
                  <a:pt x="30099" y="355092"/>
                </a:lnTo>
                <a:lnTo>
                  <a:pt x="58674" y="355092"/>
                </a:lnTo>
                <a:lnTo>
                  <a:pt x="58674" y="85725"/>
                </a:lnTo>
                <a:lnTo>
                  <a:pt x="87249" y="85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84">
            <a:extLst>
              <a:ext uri="{FF2B5EF4-FFF2-40B4-BE49-F238E27FC236}">
                <a16:creationId xmlns:a16="http://schemas.microsoft.com/office/drawing/2014/main" id="{A973BD2B-A9E6-4CE9-8D12-33424910C980}"/>
              </a:ext>
            </a:extLst>
          </p:cNvPr>
          <p:cNvSpPr txBox="1"/>
          <p:nvPr/>
        </p:nvSpPr>
        <p:spPr>
          <a:xfrm>
            <a:off x="4765236" y="4638445"/>
            <a:ext cx="2070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75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2" name="object 85">
            <a:extLst>
              <a:ext uri="{FF2B5EF4-FFF2-40B4-BE49-F238E27FC236}">
                <a16:creationId xmlns:a16="http://schemas.microsoft.com/office/drawing/2014/main" id="{3F1614D1-F20A-435F-96C5-07B1C7432AAE}"/>
              </a:ext>
            </a:extLst>
          </p:cNvPr>
          <p:cNvSpPr/>
          <p:nvPr/>
        </p:nvSpPr>
        <p:spPr>
          <a:xfrm>
            <a:off x="6371913" y="4328184"/>
            <a:ext cx="1530350" cy="1103630"/>
          </a:xfrm>
          <a:custGeom>
            <a:avLst/>
            <a:gdLst/>
            <a:ahLst/>
            <a:cxnLst/>
            <a:rect l="l" t="t" r="r" b="b"/>
            <a:pathLst>
              <a:path w="1530350" h="1103629">
                <a:moveTo>
                  <a:pt x="85725" y="832739"/>
                </a:moveTo>
                <a:lnTo>
                  <a:pt x="78536" y="818134"/>
                </a:lnTo>
                <a:lnTo>
                  <a:pt x="43434" y="746760"/>
                </a:lnTo>
                <a:lnTo>
                  <a:pt x="0" y="832231"/>
                </a:lnTo>
                <a:lnTo>
                  <a:pt x="28600" y="832408"/>
                </a:lnTo>
                <a:lnTo>
                  <a:pt x="26797" y="1103249"/>
                </a:lnTo>
                <a:lnTo>
                  <a:pt x="55372" y="1103376"/>
                </a:lnTo>
                <a:lnTo>
                  <a:pt x="57175" y="832573"/>
                </a:lnTo>
                <a:lnTo>
                  <a:pt x="85725" y="832739"/>
                </a:lnTo>
                <a:close/>
              </a:path>
              <a:path w="1530350" h="1103629">
                <a:moveTo>
                  <a:pt x="86995" y="85725"/>
                </a:moveTo>
                <a:lnTo>
                  <a:pt x="79819" y="71374"/>
                </a:lnTo>
                <a:lnTo>
                  <a:pt x="44196" y="0"/>
                </a:lnTo>
                <a:lnTo>
                  <a:pt x="1270" y="85725"/>
                </a:lnTo>
                <a:lnTo>
                  <a:pt x="29845" y="85725"/>
                </a:lnTo>
                <a:lnTo>
                  <a:pt x="29845" y="355092"/>
                </a:lnTo>
                <a:lnTo>
                  <a:pt x="58420" y="355092"/>
                </a:lnTo>
                <a:lnTo>
                  <a:pt x="58420" y="85725"/>
                </a:lnTo>
                <a:lnTo>
                  <a:pt x="86995" y="85725"/>
                </a:lnTo>
                <a:close/>
              </a:path>
              <a:path w="1530350" h="1103629">
                <a:moveTo>
                  <a:pt x="1530223" y="834009"/>
                </a:moveTo>
                <a:lnTo>
                  <a:pt x="1523047" y="819658"/>
                </a:lnTo>
                <a:lnTo>
                  <a:pt x="1487424" y="748284"/>
                </a:lnTo>
                <a:lnTo>
                  <a:pt x="1444498" y="834009"/>
                </a:lnTo>
                <a:lnTo>
                  <a:pt x="1473073" y="834009"/>
                </a:lnTo>
                <a:lnTo>
                  <a:pt x="1473073" y="1103376"/>
                </a:lnTo>
                <a:lnTo>
                  <a:pt x="1501648" y="1103376"/>
                </a:lnTo>
                <a:lnTo>
                  <a:pt x="1501648" y="834009"/>
                </a:lnTo>
                <a:lnTo>
                  <a:pt x="1530223" y="834009"/>
                </a:lnTo>
                <a:close/>
              </a:path>
              <a:path w="1530350" h="1103629">
                <a:moveTo>
                  <a:pt x="1530223" y="104013"/>
                </a:moveTo>
                <a:lnTo>
                  <a:pt x="1523047" y="89662"/>
                </a:lnTo>
                <a:lnTo>
                  <a:pt x="1487424" y="18288"/>
                </a:lnTo>
                <a:lnTo>
                  <a:pt x="1444498" y="104013"/>
                </a:lnTo>
                <a:lnTo>
                  <a:pt x="1473073" y="104013"/>
                </a:lnTo>
                <a:lnTo>
                  <a:pt x="1473073" y="373380"/>
                </a:lnTo>
                <a:lnTo>
                  <a:pt x="1501648" y="373380"/>
                </a:lnTo>
                <a:lnTo>
                  <a:pt x="1501648" y="104013"/>
                </a:lnTo>
                <a:lnTo>
                  <a:pt x="1530223" y="104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86">
            <a:extLst>
              <a:ext uri="{FF2B5EF4-FFF2-40B4-BE49-F238E27FC236}">
                <a16:creationId xmlns:a16="http://schemas.microsoft.com/office/drawing/2014/main" id="{66A7D402-4145-4AB7-A69D-992B72954697}"/>
              </a:ext>
            </a:extLst>
          </p:cNvPr>
          <p:cNvSpPr txBox="1"/>
          <p:nvPr/>
        </p:nvSpPr>
        <p:spPr>
          <a:xfrm>
            <a:off x="7761420" y="4640605"/>
            <a:ext cx="2070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75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0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example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11"/>
          <p:cNvSpPr txBox="1"/>
          <p:nvPr/>
        </p:nvSpPr>
        <p:spPr>
          <a:xfrm>
            <a:off x="1172791" y="1736656"/>
            <a:ext cx="7411720" cy="112268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초기 모델에는 레이어를 깊게 쌓을수록 학습이 어렵다는 단점 인식</a:t>
            </a:r>
            <a:endParaRPr sz="16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Layer normalization의 위치가 Transformer 학습에 </a:t>
            </a:r>
            <a:r>
              <a:rPr sz="16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중요한</a:t>
            </a: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</a:t>
            </a:r>
            <a:r>
              <a:rPr sz="16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역할</a:t>
            </a:r>
            <a:r>
              <a:rPr 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</a:t>
            </a: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</a:t>
            </a: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ViT는 수정된 Transformer encoder 적용</a:t>
            </a:r>
          </a:p>
        </p:txBody>
      </p:sp>
      <p:grpSp>
        <p:nvGrpSpPr>
          <p:cNvPr id="9" name="object 21"/>
          <p:cNvGrpSpPr/>
          <p:nvPr/>
        </p:nvGrpSpPr>
        <p:grpSpPr>
          <a:xfrm>
            <a:off x="8085249" y="677239"/>
            <a:ext cx="4740439" cy="2909211"/>
            <a:chOff x="9195816" y="0"/>
            <a:chExt cx="2983230" cy="1644650"/>
          </a:xfrm>
        </p:grpSpPr>
        <p:sp>
          <p:nvSpPr>
            <p:cNvPr id="10" name="object 22"/>
            <p:cNvSpPr/>
            <p:nvPr/>
          </p:nvSpPr>
          <p:spPr>
            <a:xfrm>
              <a:off x="9195816" y="6096"/>
              <a:ext cx="2976372" cy="1638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3"/>
            <p:cNvSpPr/>
            <p:nvPr/>
          </p:nvSpPr>
          <p:spPr>
            <a:xfrm>
              <a:off x="11324844" y="6096"/>
              <a:ext cx="847725" cy="1624965"/>
            </a:xfrm>
            <a:custGeom>
              <a:avLst/>
              <a:gdLst/>
              <a:ahLst/>
              <a:cxnLst/>
              <a:rect l="l" t="t" r="r" b="b"/>
              <a:pathLst>
                <a:path w="847725" h="1624964">
                  <a:moveTo>
                    <a:pt x="847344" y="0"/>
                  </a:moveTo>
                  <a:lnTo>
                    <a:pt x="0" y="0"/>
                  </a:lnTo>
                  <a:lnTo>
                    <a:pt x="0" y="1624583"/>
                  </a:lnTo>
                  <a:lnTo>
                    <a:pt x="847344" y="1624583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4"/>
            <p:cNvSpPr/>
            <p:nvPr/>
          </p:nvSpPr>
          <p:spPr>
            <a:xfrm>
              <a:off x="11324844" y="6096"/>
              <a:ext cx="847725" cy="1624965"/>
            </a:xfrm>
            <a:custGeom>
              <a:avLst/>
              <a:gdLst/>
              <a:ahLst/>
              <a:cxnLst/>
              <a:rect l="l" t="t" r="r" b="b"/>
              <a:pathLst>
                <a:path w="847725" h="1624964">
                  <a:moveTo>
                    <a:pt x="0" y="1624583"/>
                  </a:moveTo>
                  <a:lnTo>
                    <a:pt x="847344" y="1624583"/>
                  </a:lnTo>
                  <a:lnTo>
                    <a:pt x="847344" y="0"/>
                  </a:lnTo>
                  <a:lnTo>
                    <a:pt x="0" y="0"/>
                  </a:lnTo>
                  <a:lnTo>
                    <a:pt x="0" y="1624583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2"/>
          <p:cNvGrpSpPr/>
          <p:nvPr/>
        </p:nvGrpSpPr>
        <p:grpSpPr>
          <a:xfrm>
            <a:off x="1937327" y="3314400"/>
            <a:ext cx="1487170" cy="2602230"/>
            <a:chOff x="1937327" y="3314400"/>
            <a:chExt cx="1487170" cy="2602230"/>
          </a:xfrm>
        </p:grpSpPr>
        <p:sp>
          <p:nvSpPr>
            <p:cNvPr id="15" name="object 13"/>
            <p:cNvSpPr/>
            <p:nvPr/>
          </p:nvSpPr>
          <p:spPr>
            <a:xfrm>
              <a:off x="1937327" y="3314400"/>
              <a:ext cx="1487100" cy="26016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/>
            <p:cNvSpPr/>
            <p:nvPr/>
          </p:nvSpPr>
          <p:spPr>
            <a:xfrm>
              <a:off x="2442210" y="3422141"/>
              <a:ext cx="826135" cy="960119"/>
            </a:xfrm>
            <a:custGeom>
              <a:avLst/>
              <a:gdLst/>
              <a:ahLst/>
              <a:cxnLst/>
              <a:rect l="l" t="t" r="r" b="b"/>
              <a:pathLst>
                <a:path w="826135" h="960120">
                  <a:moveTo>
                    <a:pt x="0" y="239267"/>
                  </a:moveTo>
                  <a:lnTo>
                    <a:pt x="826008" y="239267"/>
                  </a:lnTo>
                  <a:lnTo>
                    <a:pt x="826008" y="0"/>
                  </a:lnTo>
                  <a:lnTo>
                    <a:pt x="0" y="0"/>
                  </a:lnTo>
                  <a:lnTo>
                    <a:pt x="0" y="239267"/>
                  </a:lnTo>
                  <a:close/>
                </a:path>
                <a:path w="826135" h="960120">
                  <a:moveTo>
                    <a:pt x="0" y="960119"/>
                  </a:moveTo>
                  <a:lnTo>
                    <a:pt x="826008" y="960119"/>
                  </a:lnTo>
                  <a:lnTo>
                    <a:pt x="826008" y="720851"/>
                  </a:lnTo>
                  <a:lnTo>
                    <a:pt x="0" y="720851"/>
                  </a:lnTo>
                  <a:lnTo>
                    <a:pt x="0" y="960119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5"/>
          <p:cNvGrpSpPr/>
          <p:nvPr/>
        </p:nvGrpSpPr>
        <p:grpSpPr>
          <a:xfrm>
            <a:off x="5033858" y="3179204"/>
            <a:ext cx="1207135" cy="2684145"/>
            <a:chOff x="5033858" y="3179204"/>
            <a:chExt cx="1207135" cy="2684145"/>
          </a:xfrm>
        </p:grpSpPr>
        <p:sp>
          <p:nvSpPr>
            <p:cNvPr id="18" name="object 16"/>
            <p:cNvSpPr/>
            <p:nvPr/>
          </p:nvSpPr>
          <p:spPr>
            <a:xfrm>
              <a:off x="5033858" y="3179204"/>
              <a:ext cx="1206884" cy="26835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5180837" y="4080510"/>
              <a:ext cx="848994" cy="1295400"/>
            </a:xfrm>
            <a:custGeom>
              <a:avLst/>
              <a:gdLst/>
              <a:ahLst/>
              <a:cxnLst/>
              <a:rect l="l" t="t" r="r" b="b"/>
              <a:pathLst>
                <a:path w="848995" h="1295400">
                  <a:moveTo>
                    <a:pt x="22860" y="240792"/>
                  </a:moveTo>
                  <a:lnTo>
                    <a:pt x="848868" y="240792"/>
                  </a:lnTo>
                  <a:lnTo>
                    <a:pt x="848868" y="0"/>
                  </a:lnTo>
                  <a:lnTo>
                    <a:pt x="22860" y="0"/>
                  </a:lnTo>
                  <a:lnTo>
                    <a:pt x="22860" y="240792"/>
                  </a:lnTo>
                  <a:close/>
                </a:path>
                <a:path w="848995" h="1295400">
                  <a:moveTo>
                    <a:pt x="0" y="1295400"/>
                  </a:moveTo>
                  <a:lnTo>
                    <a:pt x="826008" y="1295400"/>
                  </a:lnTo>
                  <a:lnTo>
                    <a:pt x="826008" y="1056132"/>
                  </a:lnTo>
                  <a:lnTo>
                    <a:pt x="0" y="1056132"/>
                  </a:lnTo>
                  <a:lnTo>
                    <a:pt x="0" y="12954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8"/>
          <p:cNvSpPr txBox="1"/>
          <p:nvPr/>
        </p:nvSpPr>
        <p:spPr>
          <a:xfrm>
            <a:off x="1628901" y="6029655"/>
            <a:ext cx="21704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“</a:t>
            </a:r>
            <a:r>
              <a:rPr 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Vanilla” </a:t>
            </a:r>
            <a:r>
              <a:rPr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Transformer</a:t>
            </a:r>
          </a:p>
        </p:txBody>
      </p:sp>
      <p:sp>
        <p:nvSpPr>
          <p:cNvPr id="21" name="object 19"/>
          <p:cNvSpPr txBox="1"/>
          <p:nvPr/>
        </p:nvSpPr>
        <p:spPr>
          <a:xfrm>
            <a:off x="4689728" y="6056172"/>
            <a:ext cx="18345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“ViT” Transformer</a:t>
            </a:r>
            <a:endParaRPr sz="1800" b="1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7438607" y="3572384"/>
            <a:ext cx="3886237" cy="14730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02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example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316807" y="1888133"/>
            <a:ext cx="532859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Transformer encoder: Layer normalization</a:t>
            </a:r>
          </a:p>
        </p:txBody>
      </p:sp>
      <p:grpSp>
        <p:nvGrpSpPr>
          <p:cNvPr id="12" name="object 42"/>
          <p:cNvGrpSpPr/>
          <p:nvPr/>
        </p:nvGrpSpPr>
        <p:grpSpPr>
          <a:xfrm>
            <a:off x="8229575" y="920085"/>
            <a:ext cx="4482846" cy="2132405"/>
            <a:chOff x="9195816" y="6095"/>
            <a:chExt cx="2983230" cy="1638300"/>
          </a:xfrm>
        </p:grpSpPr>
        <p:sp>
          <p:nvSpPr>
            <p:cNvPr id="14" name="object 43"/>
            <p:cNvSpPr/>
            <p:nvPr/>
          </p:nvSpPr>
          <p:spPr>
            <a:xfrm>
              <a:off x="9195816" y="6095"/>
              <a:ext cx="2976372" cy="1638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44"/>
            <p:cNvSpPr/>
            <p:nvPr/>
          </p:nvSpPr>
          <p:spPr>
            <a:xfrm>
              <a:off x="11324844" y="778764"/>
              <a:ext cx="847725" cy="852169"/>
            </a:xfrm>
            <a:custGeom>
              <a:avLst/>
              <a:gdLst/>
              <a:ahLst/>
              <a:cxnLst/>
              <a:rect l="l" t="t" r="r" b="b"/>
              <a:pathLst>
                <a:path w="847725" h="852169">
                  <a:moveTo>
                    <a:pt x="847344" y="0"/>
                  </a:moveTo>
                  <a:lnTo>
                    <a:pt x="0" y="0"/>
                  </a:lnTo>
                  <a:lnTo>
                    <a:pt x="0" y="851915"/>
                  </a:lnTo>
                  <a:lnTo>
                    <a:pt x="847344" y="851915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45"/>
            <p:cNvSpPr/>
            <p:nvPr/>
          </p:nvSpPr>
          <p:spPr>
            <a:xfrm>
              <a:off x="11324844" y="778764"/>
              <a:ext cx="847725" cy="852169"/>
            </a:xfrm>
            <a:custGeom>
              <a:avLst/>
              <a:gdLst/>
              <a:ahLst/>
              <a:cxnLst/>
              <a:rect l="l" t="t" r="r" b="b"/>
              <a:pathLst>
                <a:path w="847725" h="852169">
                  <a:moveTo>
                    <a:pt x="0" y="851915"/>
                  </a:moveTo>
                  <a:lnTo>
                    <a:pt x="847344" y="851915"/>
                  </a:lnTo>
                  <a:lnTo>
                    <a:pt x="847344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8"/>
          <p:cNvSpPr txBox="1"/>
          <p:nvPr/>
        </p:nvSpPr>
        <p:spPr>
          <a:xfrm>
            <a:off x="478536" y="5448300"/>
            <a:ext cx="1800225" cy="40844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marR="84455" algn="ctr">
              <a:lnSpc>
                <a:spcPct val="100000"/>
              </a:lnSpc>
              <a:spcBef>
                <a:spcPts val="1025"/>
              </a:spcBef>
            </a:pPr>
            <a:r>
              <a:rPr sz="2700" spc="-82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55" dirty="0">
                <a:solidFill>
                  <a:srgbClr val="FFFFFF"/>
                </a:solidFill>
                <a:cs typeface="DejaVu Sans Condensed"/>
              </a:rPr>
              <a:t>0,0</a:t>
            </a:r>
            <a:endParaRPr sz="1300">
              <a:cs typeface="DejaVu Sans Condensed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472186" y="4401058"/>
            <a:ext cx="1812925" cy="366767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8890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700"/>
              </a:spcBef>
            </a:pPr>
            <a:r>
              <a:rPr sz="1800" spc="-130" dirty="0">
                <a:solidFill>
                  <a:srgbClr val="FFFFFF"/>
                </a:solidFill>
                <a:cs typeface="Noto Sans CJK JP Black"/>
              </a:rPr>
              <a:t>Normalized</a:t>
            </a:r>
            <a:r>
              <a:rPr sz="1800" spc="-8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lang="en-US" sz="1800" spc="-8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55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950" spc="-82" baseline="-14957" dirty="0">
                <a:solidFill>
                  <a:srgbClr val="FFFFFF"/>
                </a:solidFill>
                <a:cs typeface="DejaVu Sans Condensed"/>
              </a:rPr>
              <a:t>0,0</a:t>
            </a:r>
            <a:endParaRPr sz="1950" baseline="-14957" dirty="0">
              <a:cs typeface="DejaVu Sans Condensed"/>
            </a:endParaRPr>
          </a:p>
        </p:txBody>
      </p:sp>
      <p:grpSp>
        <p:nvGrpSpPr>
          <p:cNvPr id="19" name="object 11"/>
          <p:cNvGrpSpPr/>
          <p:nvPr/>
        </p:nvGrpSpPr>
        <p:grpSpPr>
          <a:xfrm>
            <a:off x="9969756" y="3712205"/>
            <a:ext cx="1832610" cy="1038860"/>
            <a:chOff x="9703054" y="2625598"/>
            <a:chExt cx="1832610" cy="1038860"/>
          </a:xfrm>
        </p:grpSpPr>
        <p:sp>
          <p:nvSpPr>
            <p:cNvPr id="20" name="object 12"/>
            <p:cNvSpPr/>
            <p:nvPr/>
          </p:nvSpPr>
          <p:spPr>
            <a:xfrm>
              <a:off x="9909048" y="2631948"/>
              <a:ext cx="1620520" cy="180340"/>
            </a:xfrm>
            <a:custGeom>
              <a:avLst/>
              <a:gdLst/>
              <a:ahLst/>
              <a:cxnLst/>
              <a:rect l="l" t="t" r="r" b="b"/>
              <a:pathLst>
                <a:path w="1620520" h="180339">
                  <a:moveTo>
                    <a:pt x="1530096" y="0"/>
                  </a:moveTo>
                  <a:lnTo>
                    <a:pt x="1530096" y="44957"/>
                  </a:lnTo>
                  <a:lnTo>
                    <a:pt x="0" y="44957"/>
                  </a:lnTo>
                  <a:lnTo>
                    <a:pt x="0" y="134874"/>
                  </a:lnTo>
                  <a:lnTo>
                    <a:pt x="1530096" y="134874"/>
                  </a:lnTo>
                  <a:lnTo>
                    <a:pt x="1530096" y="179831"/>
                  </a:lnTo>
                  <a:lnTo>
                    <a:pt x="1620011" y="89915"/>
                  </a:lnTo>
                  <a:lnTo>
                    <a:pt x="15300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3"/>
            <p:cNvSpPr/>
            <p:nvPr/>
          </p:nvSpPr>
          <p:spPr>
            <a:xfrm>
              <a:off x="9909048" y="2631948"/>
              <a:ext cx="1620520" cy="180340"/>
            </a:xfrm>
            <a:custGeom>
              <a:avLst/>
              <a:gdLst/>
              <a:ahLst/>
              <a:cxnLst/>
              <a:rect l="l" t="t" r="r" b="b"/>
              <a:pathLst>
                <a:path w="1620520" h="180339">
                  <a:moveTo>
                    <a:pt x="0" y="44957"/>
                  </a:moveTo>
                  <a:lnTo>
                    <a:pt x="1530096" y="44957"/>
                  </a:lnTo>
                  <a:lnTo>
                    <a:pt x="1530096" y="0"/>
                  </a:lnTo>
                  <a:lnTo>
                    <a:pt x="1620011" y="89915"/>
                  </a:lnTo>
                  <a:lnTo>
                    <a:pt x="1530096" y="179831"/>
                  </a:lnTo>
                  <a:lnTo>
                    <a:pt x="1530096" y="134874"/>
                  </a:lnTo>
                  <a:lnTo>
                    <a:pt x="0" y="134874"/>
                  </a:lnTo>
                  <a:lnTo>
                    <a:pt x="0" y="44957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4"/>
            <p:cNvSpPr/>
            <p:nvPr/>
          </p:nvSpPr>
          <p:spPr>
            <a:xfrm>
              <a:off x="9709404" y="2758440"/>
              <a:ext cx="180340" cy="899160"/>
            </a:xfrm>
            <a:custGeom>
              <a:avLst/>
              <a:gdLst/>
              <a:ahLst/>
              <a:cxnLst/>
              <a:rect l="l" t="t" r="r" b="b"/>
              <a:pathLst>
                <a:path w="180340" h="899160">
                  <a:moveTo>
                    <a:pt x="134874" y="0"/>
                  </a:moveTo>
                  <a:lnTo>
                    <a:pt x="44957" y="0"/>
                  </a:lnTo>
                  <a:lnTo>
                    <a:pt x="44957" y="809244"/>
                  </a:lnTo>
                  <a:lnTo>
                    <a:pt x="0" y="809244"/>
                  </a:lnTo>
                  <a:lnTo>
                    <a:pt x="89916" y="899160"/>
                  </a:lnTo>
                  <a:lnTo>
                    <a:pt x="179831" y="809244"/>
                  </a:lnTo>
                  <a:lnTo>
                    <a:pt x="134874" y="809244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5"/>
            <p:cNvSpPr/>
            <p:nvPr/>
          </p:nvSpPr>
          <p:spPr>
            <a:xfrm>
              <a:off x="9709404" y="2758440"/>
              <a:ext cx="180340" cy="899160"/>
            </a:xfrm>
            <a:custGeom>
              <a:avLst/>
              <a:gdLst/>
              <a:ahLst/>
              <a:cxnLst/>
              <a:rect l="l" t="t" r="r" b="b"/>
              <a:pathLst>
                <a:path w="180340" h="899160">
                  <a:moveTo>
                    <a:pt x="134874" y="0"/>
                  </a:moveTo>
                  <a:lnTo>
                    <a:pt x="134874" y="809244"/>
                  </a:lnTo>
                  <a:lnTo>
                    <a:pt x="179831" y="809244"/>
                  </a:lnTo>
                  <a:lnTo>
                    <a:pt x="89916" y="899160"/>
                  </a:lnTo>
                  <a:lnTo>
                    <a:pt x="0" y="809244"/>
                  </a:lnTo>
                  <a:lnTo>
                    <a:pt x="44957" y="809244"/>
                  </a:lnTo>
                  <a:lnTo>
                    <a:pt x="44957" y="0"/>
                  </a:lnTo>
                  <a:lnTo>
                    <a:pt x="134874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6"/>
          <p:cNvSpPr txBox="1"/>
          <p:nvPr/>
        </p:nvSpPr>
        <p:spPr>
          <a:xfrm>
            <a:off x="9536432" y="4766939"/>
            <a:ext cx="2129155" cy="921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56400"/>
              </a:lnSpc>
              <a:spcBef>
                <a:spcPts val="100"/>
              </a:spcBef>
            </a:pPr>
            <a:r>
              <a:rPr sz="2000" spc="-180" dirty="0">
                <a:solidFill>
                  <a:srgbClr val="FF0000"/>
                </a:solidFill>
                <a:cs typeface="Noto Sans CJK JP Black"/>
              </a:rPr>
              <a:t>Layer </a:t>
            </a:r>
            <a:r>
              <a:rPr sz="2000" spc="-135" dirty="0">
                <a:solidFill>
                  <a:srgbClr val="FF0000"/>
                </a:solidFill>
                <a:cs typeface="Noto Sans CJK JP Black"/>
              </a:rPr>
              <a:t>Normalization  </a:t>
            </a:r>
            <a:endParaRPr lang="en-US" sz="2000" spc="-135" dirty="0">
              <a:solidFill>
                <a:srgbClr val="FF0000"/>
              </a:solidFill>
              <a:cs typeface="Noto Sans CJK JP Black"/>
            </a:endParaRPr>
          </a:p>
          <a:p>
            <a:pPr marL="12700" marR="5080" indent="12065">
              <a:lnSpc>
                <a:spcPct val="156400"/>
              </a:lnSpc>
              <a:spcBef>
                <a:spcPts val="100"/>
              </a:spcBef>
            </a:pPr>
            <a:r>
              <a:rPr sz="2000" spc="-165" dirty="0">
                <a:solidFill>
                  <a:srgbClr val="4471C4"/>
                </a:solidFill>
                <a:cs typeface="Noto Sans CJK JP Black"/>
              </a:rPr>
              <a:t>Batch</a:t>
            </a:r>
            <a:r>
              <a:rPr sz="2000" spc="-105" dirty="0">
                <a:solidFill>
                  <a:srgbClr val="4471C4"/>
                </a:solidFill>
                <a:cs typeface="Noto Sans CJK JP Black"/>
              </a:rPr>
              <a:t> </a:t>
            </a:r>
            <a:r>
              <a:rPr sz="2000" spc="-135" dirty="0">
                <a:solidFill>
                  <a:srgbClr val="4471C4"/>
                </a:solidFill>
                <a:cs typeface="Noto Sans CJK JP Black"/>
              </a:rPr>
              <a:t>Normalization</a:t>
            </a:r>
            <a:endParaRPr sz="2000" dirty="0">
              <a:cs typeface="Noto Sans CJK JP Black"/>
            </a:endParaRPr>
          </a:p>
        </p:txBody>
      </p:sp>
      <p:graphicFrame>
        <p:nvGraphicFramePr>
          <p:cNvPr id="2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0853"/>
              </p:ext>
            </p:extLst>
          </p:nvPr>
        </p:nvGraphicFramePr>
        <p:xfrm>
          <a:off x="9306561" y="3284468"/>
          <a:ext cx="2684777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40" dirty="0">
                          <a:latin typeface="DejaVu Sans Condensed"/>
                          <a:cs typeface="DejaVu Sans Condensed"/>
                        </a:rPr>
                        <a:t>𝑋</a:t>
                      </a:r>
                      <a:r>
                        <a:rPr sz="1950" spc="60" baseline="-14957" dirty="0">
                          <a:latin typeface="DejaVu Sans Condensed"/>
                          <a:cs typeface="DejaVu Sans Condensed"/>
                        </a:rPr>
                        <a:t>1</a:t>
                      </a:r>
                      <a:endParaRPr sz="1950" baseline="-14957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marR="1035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60" dirty="0">
                          <a:latin typeface="DejaVu Sans Condensed"/>
                          <a:cs typeface="DejaVu Sans Condensed"/>
                        </a:rPr>
                        <a:t>𝑋</a:t>
                      </a:r>
                      <a:r>
                        <a:rPr sz="1950" spc="89" baseline="-14957" dirty="0">
                          <a:latin typeface="DejaVu Sans Condensed"/>
                          <a:cs typeface="DejaVu Sans Condensed"/>
                        </a:rPr>
                        <a:t>2</a:t>
                      </a:r>
                      <a:endParaRPr sz="1950" baseline="-14957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60" dirty="0">
                          <a:latin typeface="DejaVu Sans Condensed"/>
                          <a:cs typeface="DejaVu Sans Condensed"/>
                        </a:rPr>
                        <a:t>𝑋</a:t>
                      </a:r>
                      <a:r>
                        <a:rPr sz="1950" spc="89" baseline="-14957" dirty="0">
                          <a:latin typeface="DejaVu Sans Condensed"/>
                          <a:cs typeface="DejaVu Sans Condensed"/>
                        </a:rPr>
                        <a:t>3</a:t>
                      </a:r>
                      <a:endParaRPr sz="1950" baseline="-14957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60" dirty="0">
                          <a:latin typeface="DejaVu Sans Condensed"/>
                          <a:cs typeface="DejaVu Sans Condensed"/>
                        </a:rPr>
                        <a:t>𝑋</a:t>
                      </a:r>
                      <a:r>
                        <a:rPr sz="1950" spc="89" baseline="-14957" dirty="0">
                          <a:latin typeface="DejaVu Sans Condensed"/>
                          <a:cs typeface="DejaVu Sans Condensed"/>
                        </a:rPr>
                        <a:t>4</a:t>
                      </a:r>
                      <a:endParaRPr sz="1950" baseline="-14957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Noto Sans CJK JP Black"/>
                          <a:cs typeface="Noto Sans CJK JP Black"/>
                        </a:rPr>
                        <a:t>1</a:t>
                      </a: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Noto Sans CJK JP Black"/>
                          <a:cs typeface="Noto Sans CJK JP Black"/>
                        </a:rPr>
                        <a:t>2</a:t>
                      </a:r>
                      <a:endParaRPr sz="18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0" algn="l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 err="1">
                          <a:latin typeface="+mn-lt"/>
                          <a:cs typeface="Trebuchet MS"/>
                        </a:rPr>
                        <a:t>Dat</a:t>
                      </a:r>
                      <a:endParaRPr sz="1800" dirty="0">
                        <a:latin typeface="+mn-lt"/>
                        <a:cs typeface="Trebuchet M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 algn="l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+mn-lt"/>
                          <a:cs typeface="Trebuchet MS"/>
                        </a:rPr>
                        <a:t>a</a:t>
                      </a:r>
                      <a:endParaRPr sz="1800" dirty="0">
                        <a:latin typeface="+mn-lt"/>
                        <a:cs typeface="Trebuchet M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latin typeface="Noto Sans CJK JP Black"/>
                          <a:cs typeface="Noto Sans CJK JP Black"/>
                        </a:rPr>
                        <a:t>3</a:t>
                      </a:r>
                      <a:endParaRPr sz="18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object 18"/>
          <p:cNvSpPr txBox="1"/>
          <p:nvPr/>
        </p:nvSpPr>
        <p:spPr>
          <a:xfrm>
            <a:off x="2575305" y="4401058"/>
            <a:ext cx="1812925" cy="366767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889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700"/>
              </a:spcBef>
            </a:pPr>
            <a:r>
              <a:rPr sz="1800" spc="-130" dirty="0">
                <a:solidFill>
                  <a:srgbClr val="FFFFFF"/>
                </a:solidFill>
                <a:cs typeface="Noto Sans CJK JP Black"/>
              </a:rPr>
              <a:t>Normalized</a:t>
            </a:r>
            <a:r>
              <a:rPr sz="1800" spc="-8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lang="en-US" sz="1800" spc="-8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55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950" spc="-82" baseline="-14957" dirty="0">
                <a:solidFill>
                  <a:srgbClr val="FFFFFF"/>
                </a:solidFill>
                <a:cs typeface="DejaVu Sans Condensed"/>
              </a:rPr>
              <a:t>0,1</a:t>
            </a:r>
            <a:endParaRPr sz="1950" baseline="-14957" dirty="0">
              <a:cs typeface="DejaVu Sans Condensed"/>
            </a:endParaRPr>
          </a:p>
        </p:txBody>
      </p:sp>
      <p:sp>
        <p:nvSpPr>
          <p:cNvPr id="27" name="object 19"/>
          <p:cNvSpPr txBox="1"/>
          <p:nvPr/>
        </p:nvSpPr>
        <p:spPr>
          <a:xfrm>
            <a:off x="2581655" y="5448300"/>
            <a:ext cx="1800225" cy="40844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marR="81280" algn="ctr">
              <a:lnSpc>
                <a:spcPct val="100000"/>
              </a:lnSpc>
              <a:spcBef>
                <a:spcPts val="1025"/>
              </a:spcBef>
            </a:pPr>
            <a:r>
              <a:rPr sz="2700" spc="-82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55" dirty="0">
                <a:solidFill>
                  <a:srgbClr val="FFFFFF"/>
                </a:solidFill>
                <a:cs typeface="DejaVu Sans Condensed"/>
              </a:rPr>
              <a:t>0,1</a:t>
            </a:r>
            <a:endParaRPr sz="1300">
              <a:cs typeface="DejaVu Sans Condensed"/>
            </a:endParaRPr>
          </a:p>
        </p:txBody>
      </p:sp>
      <p:sp>
        <p:nvSpPr>
          <p:cNvPr id="28" name="object 20"/>
          <p:cNvSpPr/>
          <p:nvPr/>
        </p:nvSpPr>
        <p:spPr>
          <a:xfrm>
            <a:off x="1321308" y="4876038"/>
            <a:ext cx="114300" cy="572770"/>
          </a:xfrm>
          <a:custGeom>
            <a:avLst/>
            <a:gdLst/>
            <a:ahLst/>
            <a:cxnLst/>
            <a:rect l="l" t="t" r="r" b="b"/>
            <a:pathLst>
              <a:path w="114300" h="572770">
                <a:moveTo>
                  <a:pt x="76200" y="95250"/>
                </a:moveTo>
                <a:lnTo>
                  <a:pt x="38100" y="95250"/>
                </a:lnTo>
                <a:lnTo>
                  <a:pt x="38100" y="572770"/>
                </a:lnTo>
                <a:lnTo>
                  <a:pt x="76200" y="572770"/>
                </a:lnTo>
                <a:lnTo>
                  <a:pt x="76200" y="95250"/>
                </a:lnTo>
                <a:close/>
              </a:path>
              <a:path w="114300" h="5727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727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1"/>
          <p:cNvSpPr/>
          <p:nvPr/>
        </p:nvSpPr>
        <p:spPr>
          <a:xfrm>
            <a:off x="3425952" y="4876038"/>
            <a:ext cx="114300" cy="572770"/>
          </a:xfrm>
          <a:custGeom>
            <a:avLst/>
            <a:gdLst/>
            <a:ahLst/>
            <a:cxnLst/>
            <a:rect l="l" t="t" r="r" b="b"/>
            <a:pathLst>
              <a:path w="114300" h="572770">
                <a:moveTo>
                  <a:pt x="76200" y="95250"/>
                </a:moveTo>
                <a:lnTo>
                  <a:pt x="38100" y="95250"/>
                </a:lnTo>
                <a:lnTo>
                  <a:pt x="38100" y="572770"/>
                </a:lnTo>
                <a:lnTo>
                  <a:pt x="76200" y="572770"/>
                </a:lnTo>
                <a:lnTo>
                  <a:pt x="76200" y="95250"/>
                </a:lnTo>
                <a:close/>
              </a:path>
              <a:path w="114300" h="5727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727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2"/>
          <p:cNvSpPr txBox="1"/>
          <p:nvPr/>
        </p:nvSpPr>
        <p:spPr>
          <a:xfrm>
            <a:off x="4980178" y="4401058"/>
            <a:ext cx="1812925" cy="366767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889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700"/>
              </a:spcBef>
            </a:pPr>
            <a:r>
              <a:rPr sz="1800" spc="-130" dirty="0">
                <a:solidFill>
                  <a:srgbClr val="FFFFFF"/>
                </a:solidFill>
                <a:cs typeface="Noto Sans CJK JP Black"/>
              </a:rPr>
              <a:t>Normalized</a:t>
            </a:r>
            <a:r>
              <a:rPr sz="1800" spc="-9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lang="en-US" sz="1800" spc="-9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60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950" spc="-89" baseline="-14957" dirty="0">
                <a:solidFill>
                  <a:srgbClr val="FFFFFF"/>
                </a:solidFill>
                <a:cs typeface="DejaVu Sans Condensed"/>
              </a:rPr>
              <a:t>0,9</a:t>
            </a:r>
            <a:endParaRPr sz="1950" baseline="-14957" dirty="0">
              <a:cs typeface="DejaVu Sans Condensed"/>
            </a:endParaRPr>
          </a:p>
        </p:txBody>
      </p:sp>
      <p:sp>
        <p:nvSpPr>
          <p:cNvPr id="34" name="object 23"/>
          <p:cNvSpPr txBox="1"/>
          <p:nvPr/>
        </p:nvSpPr>
        <p:spPr>
          <a:xfrm>
            <a:off x="4986528" y="5448300"/>
            <a:ext cx="1800225" cy="40844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marR="80645" algn="ctr">
              <a:lnSpc>
                <a:spcPct val="100000"/>
              </a:lnSpc>
              <a:spcBef>
                <a:spcPts val="1025"/>
              </a:spcBef>
            </a:pPr>
            <a:r>
              <a:rPr sz="2700" spc="-89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60" dirty="0">
                <a:solidFill>
                  <a:srgbClr val="FFFFFF"/>
                </a:solidFill>
                <a:cs typeface="DejaVu Sans Condensed"/>
              </a:rPr>
              <a:t>0,9</a:t>
            </a:r>
            <a:endParaRPr sz="1300">
              <a:cs typeface="DejaVu Sans Condensed"/>
            </a:endParaRPr>
          </a:p>
        </p:txBody>
      </p:sp>
      <p:sp>
        <p:nvSpPr>
          <p:cNvPr id="36" name="object 24"/>
          <p:cNvSpPr/>
          <p:nvPr/>
        </p:nvSpPr>
        <p:spPr>
          <a:xfrm>
            <a:off x="5830823" y="4876038"/>
            <a:ext cx="114300" cy="572770"/>
          </a:xfrm>
          <a:custGeom>
            <a:avLst/>
            <a:gdLst/>
            <a:ahLst/>
            <a:cxnLst/>
            <a:rect l="l" t="t" r="r" b="b"/>
            <a:pathLst>
              <a:path w="114300" h="572770">
                <a:moveTo>
                  <a:pt x="76200" y="95250"/>
                </a:moveTo>
                <a:lnTo>
                  <a:pt x="38100" y="95250"/>
                </a:lnTo>
                <a:lnTo>
                  <a:pt x="38100" y="572770"/>
                </a:lnTo>
                <a:lnTo>
                  <a:pt x="76200" y="572770"/>
                </a:lnTo>
                <a:lnTo>
                  <a:pt x="76200" y="95250"/>
                </a:lnTo>
                <a:close/>
              </a:path>
              <a:path w="114300" h="5727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727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5"/>
          <p:cNvSpPr txBox="1"/>
          <p:nvPr/>
        </p:nvSpPr>
        <p:spPr>
          <a:xfrm>
            <a:off x="4482210" y="4269994"/>
            <a:ext cx="333375" cy="1287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3200" spc="-830" dirty="0">
                <a:cs typeface="Noto Sans CJK JP Black"/>
              </a:rPr>
              <a:t>…</a:t>
            </a:r>
            <a:endParaRPr sz="3200"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cs typeface="Noto Sans CJK JP Black"/>
            </a:endParaRPr>
          </a:p>
          <a:p>
            <a:pPr marL="12700">
              <a:lnSpc>
                <a:spcPct val="100000"/>
              </a:lnSpc>
            </a:pPr>
            <a:r>
              <a:rPr sz="3200" spc="-830" dirty="0">
                <a:cs typeface="Noto Sans CJK JP Black"/>
              </a:rPr>
              <a:t>…</a:t>
            </a:r>
            <a:endParaRPr sz="3200">
              <a:cs typeface="Noto Sans CJK JP Black"/>
            </a:endParaRPr>
          </a:p>
        </p:txBody>
      </p:sp>
      <p:grpSp>
        <p:nvGrpSpPr>
          <p:cNvPr id="38" name="object 26"/>
          <p:cNvGrpSpPr/>
          <p:nvPr/>
        </p:nvGrpSpPr>
        <p:grpSpPr>
          <a:xfrm>
            <a:off x="472186" y="2834385"/>
            <a:ext cx="6320790" cy="1573530"/>
            <a:chOff x="472186" y="2834385"/>
            <a:chExt cx="6320790" cy="1573530"/>
          </a:xfrm>
        </p:grpSpPr>
        <p:sp>
          <p:nvSpPr>
            <p:cNvPr id="39" name="object 27"/>
            <p:cNvSpPr/>
            <p:nvPr/>
          </p:nvSpPr>
          <p:spPr>
            <a:xfrm>
              <a:off x="1321308" y="3783329"/>
              <a:ext cx="4624070" cy="624840"/>
            </a:xfrm>
            <a:custGeom>
              <a:avLst/>
              <a:gdLst/>
              <a:ahLst/>
              <a:cxnLst/>
              <a:rect l="l" t="t" r="r" b="b"/>
              <a:pathLst>
                <a:path w="4624070" h="624839">
                  <a:moveTo>
                    <a:pt x="114300" y="114300"/>
                  </a:move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624332"/>
                  </a:lnTo>
                  <a:lnTo>
                    <a:pt x="76200" y="624332"/>
                  </a:lnTo>
                  <a:lnTo>
                    <a:pt x="76200" y="114300"/>
                  </a:lnTo>
                  <a:lnTo>
                    <a:pt x="114300" y="114300"/>
                  </a:lnTo>
                  <a:close/>
                </a:path>
                <a:path w="4624070" h="624839">
                  <a:moveTo>
                    <a:pt x="2215134" y="113919"/>
                  </a:moveTo>
                  <a:lnTo>
                    <a:pt x="2205571" y="95123"/>
                  </a:lnTo>
                  <a:lnTo>
                    <a:pt x="2157222" y="0"/>
                  </a:lnTo>
                  <a:lnTo>
                    <a:pt x="2100834" y="114681"/>
                  </a:lnTo>
                  <a:lnTo>
                    <a:pt x="2138934" y="114427"/>
                  </a:lnTo>
                  <a:lnTo>
                    <a:pt x="2142490" y="624459"/>
                  </a:lnTo>
                  <a:lnTo>
                    <a:pt x="2180590" y="624205"/>
                  </a:lnTo>
                  <a:lnTo>
                    <a:pt x="2177034" y="114173"/>
                  </a:lnTo>
                  <a:lnTo>
                    <a:pt x="2215134" y="113919"/>
                  </a:lnTo>
                  <a:close/>
                </a:path>
                <a:path w="4624070" h="624839">
                  <a:moveTo>
                    <a:pt x="4623816" y="114300"/>
                  </a:moveTo>
                  <a:lnTo>
                    <a:pt x="4614291" y="95250"/>
                  </a:lnTo>
                  <a:lnTo>
                    <a:pt x="4566666" y="0"/>
                  </a:lnTo>
                  <a:lnTo>
                    <a:pt x="4509516" y="114300"/>
                  </a:lnTo>
                  <a:lnTo>
                    <a:pt x="4547616" y="114300"/>
                  </a:lnTo>
                  <a:lnTo>
                    <a:pt x="4547616" y="624332"/>
                  </a:lnTo>
                  <a:lnTo>
                    <a:pt x="4585716" y="624332"/>
                  </a:lnTo>
                  <a:lnTo>
                    <a:pt x="4585716" y="114300"/>
                  </a:lnTo>
                  <a:lnTo>
                    <a:pt x="4623816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8"/>
            <p:cNvSpPr/>
            <p:nvPr/>
          </p:nvSpPr>
          <p:spPr>
            <a:xfrm>
              <a:off x="478536" y="2840735"/>
              <a:ext cx="6308090" cy="935990"/>
            </a:xfrm>
            <a:custGeom>
              <a:avLst/>
              <a:gdLst/>
              <a:ahLst/>
              <a:cxnLst/>
              <a:rect l="l" t="t" r="r" b="b"/>
              <a:pathLst>
                <a:path w="6308090" h="935989">
                  <a:moveTo>
                    <a:pt x="6151880" y="0"/>
                  </a:moveTo>
                  <a:lnTo>
                    <a:pt x="155956" y="0"/>
                  </a:lnTo>
                  <a:lnTo>
                    <a:pt x="106662" y="7953"/>
                  </a:lnTo>
                  <a:lnTo>
                    <a:pt x="63850" y="30097"/>
                  </a:lnTo>
                  <a:lnTo>
                    <a:pt x="30090" y="63861"/>
                  </a:lnTo>
                  <a:lnTo>
                    <a:pt x="7950" y="106671"/>
                  </a:lnTo>
                  <a:lnTo>
                    <a:pt x="0" y="155955"/>
                  </a:lnTo>
                  <a:lnTo>
                    <a:pt x="0" y="779780"/>
                  </a:lnTo>
                  <a:lnTo>
                    <a:pt x="7950" y="829064"/>
                  </a:lnTo>
                  <a:lnTo>
                    <a:pt x="30090" y="871874"/>
                  </a:lnTo>
                  <a:lnTo>
                    <a:pt x="63850" y="905638"/>
                  </a:lnTo>
                  <a:lnTo>
                    <a:pt x="106662" y="927782"/>
                  </a:lnTo>
                  <a:lnTo>
                    <a:pt x="155956" y="935736"/>
                  </a:lnTo>
                  <a:lnTo>
                    <a:pt x="6151880" y="935736"/>
                  </a:lnTo>
                  <a:lnTo>
                    <a:pt x="6201164" y="927782"/>
                  </a:lnTo>
                  <a:lnTo>
                    <a:pt x="6243974" y="905638"/>
                  </a:lnTo>
                  <a:lnTo>
                    <a:pt x="6277738" y="871874"/>
                  </a:lnTo>
                  <a:lnTo>
                    <a:pt x="6299882" y="829064"/>
                  </a:lnTo>
                  <a:lnTo>
                    <a:pt x="6307836" y="779780"/>
                  </a:lnTo>
                  <a:lnTo>
                    <a:pt x="6307836" y="155955"/>
                  </a:lnTo>
                  <a:lnTo>
                    <a:pt x="6299882" y="106671"/>
                  </a:lnTo>
                  <a:lnTo>
                    <a:pt x="6277738" y="63861"/>
                  </a:lnTo>
                  <a:lnTo>
                    <a:pt x="6243974" y="30097"/>
                  </a:lnTo>
                  <a:lnTo>
                    <a:pt x="6201164" y="7953"/>
                  </a:lnTo>
                  <a:lnTo>
                    <a:pt x="615188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9"/>
            <p:cNvSpPr/>
            <p:nvPr/>
          </p:nvSpPr>
          <p:spPr>
            <a:xfrm>
              <a:off x="478536" y="2840735"/>
              <a:ext cx="6308090" cy="935990"/>
            </a:xfrm>
            <a:custGeom>
              <a:avLst/>
              <a:gdLst/>
              <a:ahLst/>
              <a:cxnLst/>
              <a:rect l="l" t="t" r="r" b="b"/>
              <a:pathLst>
                <a:path w="6308090" h="935989">
                  <a:moveTo>
                    <a:pt x="0" y="155955"/>
                  </a:moveTo>
                  <a:lnTo>
                    <a:pt x="7950" y="106671"/>
                  </a:lnTo>
                  <a:lnTo>
                    <a:pt x="30090" y="63861"/>
                  </a:lnTo>
                  <a:lnTo>
                    <a:pt x="63850" y="30097"/>
                  </a:lnTo>
                  <a:lnTo>
                    <a:pt x="106662" y="7953"/>
                  </a:lnTo>
                  <a:lnTo>
                    <a:pt x="155956" y="0"/>
                  </a:lnTo>
                  <a:lnTo>
                    <a:pt x="6151880" y="0"/>
                  </a:lnTo>
                  <a:lnTo>
                    <a:pt x="6201164" y="7953"/>
                  </a:lnTo>
                  <a:lnTo>
                    <a:pt x="6243974" y="30097"/>
                  </a:lnTo>
                  <a:lnTo>
                    <a:pt x="6277738" y="63861"/>
                  </a:lnTo>
                  <a:lnTo>
                    <a:pt x="6299882" y="106671"/>
                  </a:lnTo>
                  <a:lnTo>
                    <a:pt x="6307836" y="155955"/>
                  </a:lnTo>
                  <a:lnTo>
                    <a:pt x="6307836" y="779780"/>
                  </a:lnTo>
                  <a:lnTo>
                    <a:pt x="6299882" y="829064"/>
                  </a:lnTo>
                  <a:lnTo>
                    <a:pt x="6277738" y="871874"/>
                  </a:lnTo>
                  <a:lnTo>
                    <a:pt x="6243974" y="905638"/>
                  </a:lnTo>
                  <a:lnTo>
                    <a:pt x="6201164" y="927782"/>
                  </a:lnTo>
                  <a:lnTo>
                    <a:pt x="6151880" y="935736"/>
                  </a:lnTo>
                  <a:lnTo>
                    <a:pt x="155956" y="935736"/>
                  </a:lnTo>
                  <a:lnTo>
                    <a:pt x="106662" y="927782"/>
                  </a:lnTo>
                  <a:lnTo>
                    <a:pt x="63850" y="905638"/>
                  </a:lnTo>
                  <a:lnTo>
                    <a:pt x="30090" y="871874"/>
                  </a:lnTo>
                  <a:lnTo>
                    <a:pt x="7950" y="829064"/>
                  </a:lnTo>
                  <a:lnTo>
                    <a:pt x="0" y="779780"/>
                  </a:lnTo>
                  <a:lnTo>
                    <a:pt x="0" y="155955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30"/>
          <p:cNvSpPr txBox="1"/>
          <p:nvPr/>
        </p:nvSpPr>
        <p:spPr>
          <a:xfrm>
            <a:off x="7329043" y="5588609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768</a:t>
            </a:r>
            <a:r>
              <a:rPr sz="1800" spc="50" dirty="0">
                <a:cs typeface="Noto Sans CJK JP Black"/>
              </a:rPr>
              <a:t>-</a:t>
            </a:r>
            <a:r>
              <a:rPr sz="1800" spc="-105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sp>
        <p:nvSpPr>
          <p:cNvPr id="43" name="object 31"/>
          <p:cNvSpPr txBox="1"/>
          <p:nvPr/>
        </p:nvSpPr>
        <p:spPr>
          <a:xfrm>
            <a:off x="7329043" y="4547742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768</a:t>
            </a:r>
            <a:r>
              <a:rPr sz="1800" spc="50" dirty="0">
                <a:cs typeface="Noto Sans CJK JP Black"/>
              </a:rPr>
              <a:t>-</a:t>
            </a:r>
            <a:r>
              <a:rPr sz="1800" spc="-105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grpSp>
        <p:nvGrpSpPr>
          <p:cNvPr id="44" name="object 32"/>
          <p:cNvGrpSpPr/>
          <p:nvPr/>
        </p:nvGrpSpPr>
        <p:grpSpPr>
          <a:xfrm>
            <a:off x="560577" y="5928105"/>
            <a:ext cx="1633220" cy="193040"/>
            <a:chOff x="560577" y="5928105"/>
            <a:chExt cx="1633220" cy="193040"/>
          </a:xfrm>
        </p:grpSpPr>
        <p:sp>
          <p:nvSpPr>
            <p:cNvPr id="45" name="object 33"/>
            <p:cNvSpPr/>
            <p:nvPr/>
          </p:nvSpPr>
          <p:spPr>
            <a:xfrm>
              <a:off x="566927" y="5934455"/>
              <a:ext cx="1620520" cy="180340"/>
            </a:xfrm>
            <a:custGeom>
              <a:avLst/>
              <a:gdLst/>
              <a:ahLst/>
              <a:cxnLst/>
              <a:rect l="l" t="t" r="r" b="b"/>
              <a:pathLst>
                <a:path w="1620520" h="180339">
                  <a:moveTo>
                    <a:pt x="1530096" y="0"/>
                  </a:moveTo>
                  <a:lnTo>
                    <a:pt x="1530096" y="44958"/>
                  </a:lnTo>
                  <a:lnTo>
                    <a:pt x="0" y="44958"/>
                  </a:lnTo>
                  <a:lnTo>
                    <a:pt x="0" y="134874"/>
                  </a:lnTo>
                  <a:lnTo>
                    <a:pt x="1530096" y="134874"/>
                  </a:lnTo>
                  <a:lnTo>
                    <a:pt x="1530096" y="179832"/>
                  </a:lnTo>
                  <a:lnTo>
                    <a:pt x="1620011" y="89916"/>
                  </a:lnTo>
                  <a:lnTo>
                    <a:pt x="15300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4"/>
            <p:cNvSpPr/>
            <p:nvPr/>
          </p:nvSpPr>
          <p:spPr>
            <a:xfrm>
              <a:off x="566927" y="5934455"/>
              <a:ext cx="1620520" cy="180340"/>
            </a:xfrm>
            <a:custGeom>
              <a:avLst/>
              <a:gdLst/>
              <a:ahLst/>
              <a:cxnLst/>
              <a:rect l="l" t="t" r="r" b="b"/>
              <a:pathLst>
                <a:path w="1620520" h="180339">
                  <a:moveTo>
                    <a:pt x="0" y="44958"/>
                  </a:moveTo>
                  <a:lnTo>
                    <a:pt x="1530096" y="44958"/>
                  </a:lnTo>
                  <a:lnTo>
                    <a:pt x="1530096" y="0"/>
                  </a:lnTo>
                  <a:lnTo>
                    <a:pt x="1620011" y="89916"/>
                  </a:lnTo>
                  <a:lnTo>
                    <a:pt x="1530096" y="179832"/>
                  </a:lnTo>
                  <a:lnTo>
                    <a:pt x="1530096" y="134874"/>
                  </a:lnTo>
                  <a:lnTo>
                    <a:pt x="0" y="134874"/>
                  </a:lnTo>
                  <a:lnTo>
                    <a:pt x="0" y="44958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35"/>
          <p:cNvGrpSpPr/>
          <p:nvPr/>
        </p:nvGrpSpPr>
        <p:grpSpPr>
          <a:xfrm>
            <a:off x="2634742" y="5928105"/>
            <a:ext cx="1633220" cy="193040"/>
            <a:chOff x="2634742" y="5928105"/>
            <a:chExt cx="1633220" cy="193040"/>
          </a:xfrm>
        </p:grpSpPr>
        <p:sp>
          <p:nvSpPr>
            <p:cNvPr id="48" name="object 36"/>
            <p:cNvSpPr/>
            <p:nvPr/>
          </p:nvSpPr>
          <p:spPr>
            <a:xfrm>
              <a:off x="2641092" y="5934455"/>
              <a:ext cx="1620520" cy="180340"/>
            </a:xfrm>
            <a:custGeom>
              <a:avLst/>
              <a:gdLst/>
              <a:ahLst/>
              <a:cxnLst/>
              <a:rect l="l" t="t" r="r" b="b"/>
              <a:pathLst>
                <a:path w="1620520" h="180339">
                  <a:moveTo>
                    <a:pt x="1530095" y="0"/>
                  </a:moveTo>
                  <a:lnTo>
                    <a:pt x="1530095" y="44958"/>
                  </a:lnTo>
                  <a:lnTo>
                    <a:pt x="0" y="44958"/>
                  </a:lnTo>
                  <a:lnTo>
                    <a:pt x="0" y="134874"/>
                  </a:lnTo>
                  <a:lnTo>
                    <a:pt x="1530095" y="134874"/>
                  </a:lnTo>
                  <a:lnTo>
                    <a:pt x="1530095" y="179832"/>
                  </a:lnTo>
                  <a:lnTo>
                    <a:pt x="1620011" y="89916"/>
                  </a:lnTo>
                  <a:lnTo>
                    <a:pt x="15300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7"/>
            <p:cNvSpPr/>
            <p:nvPr/>
          </p:nvSpPr>
          <p:spPr>
            <a:xfrm>
              <a:off x="2641092" y="5934455"/>
              <a:ext cx="1620520" cy="180340"/>
            </a:xfrm>
            <a:custGeom>
              <a:avLst/>
              <a:gdLst/>
              <a:ahLst/>
              <a:cxnLst/>
              <a:rect l="l" t="t" r="r" b="b"/>
              <a:pathLst>
                <a:path w="1620520" h="180339">
                  <a:moveTo>
                    <a:pt x="0" y="44958"/>
                  </a:moveTo>
                  <a:lnTo>
                    <a:pt x="1530095" y="44958"/>
                  </a:lnTo>
                  <a:lnTo>
                    <a:pt x="1530095" y="0"/>
                  </a:lnTo>
                  <a:lnTo>
                    <a:pt x="1620011" y="89916"/>
                  </a:lnTo>
                  <a:lnTo>
                    <a:pt x="1530095" y="179832"/>
                  </a:lnTo>
                  <a:lnTo>
                    <a:pt x="1530095" y="134874"/>
                  </a:lnTo>
                  <a:lnTo>
                    <a:pt x="0" y="134874"/>
                  </a:lnTo>
                  <a:lnTo>
                    <a:pt x="0" y="44958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38"/>
          <p:cNvGrpSpPr/>
          <p:nvPr/>
        </p:nvGrpSpPr>
        <p:grpSpPr>
          <a:xfrm>
            <a:off x="5039614" y="5958585"/>
            <a:ext cx="1633220" cy="193040"/>
            <a:chOff x="5039614" y="5958585"/>
            <a:chExt cx="1633220" cy="193040"/>
          </a:xfrm>
        </p:grpSpPr>
        <p:sp>
          <p:nvSpPr>
            <p:cNvPr id="51" name="object 39"/>
            <p:cNvSpPr/>
            <p:nvPr/>
          </p:nvSpPr>
          <p:spPr>
            <a:xfrm>
              <a:off x="5045964" y="5964935"/>
              <a:ext cx="1620520" cy="180340"/>
            </a:xfrm>
            <a:custGeom>
              <a:avLst/>
              <a:gdLst/>
              <a:ahLst/>
              <a:cxnLst/>
              <a:rect l="l" t="t" r="r" b="b"/>
              <a:pathLst>
                <a:path w="1620520" h="180339">
                  <a:moveTo>
                    <a:pt x="1530095" y="0"/>
                  </a:moveTo>
                  <a:lnTo>
                    <a:pt x="1530095" y="44957"/>
                  </a:lnTo>
                  <a:lnTo>
                    <a:pt x="0" y="44957"/>
                  </a:lnTo>
                  <a:lnTo>
                    <a:pt x="0" y="134873"/>
                  </a:lnTo>
                  <a:lnTo>
                    <a:pt x="1530095" y="134873"/>
                  </a:lnTo>
                  <a:lnTo>
                    <a:pt x="1530095" y="179831"/>
                  </a:lnTo>
                  <a:lnTo>
                    <a:pt x="1620012" y="89915"/>
                  </a:lnTo>
                  <a:lnTo>
                    <a:pt x="15300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0"/>
            <p:cNvSpPr/>
            <p:nvPr/>
          </p:nvSpPr>
          <p:spPr>
            <a:xfrm>
              <a:off x="5045964" y="5964935"/>
              <a:ext cx="1620520" cy="180340"/>
            </a:xfrm>
            <a:custGeom>
              <a:avLst/>
              <a:gdLst/>
              <a:ahLst/>
              <a:cxnLst/>
              <a:rect l="l" t="t" r="r" b="b"/>
              <a:pathLst>
                <a:path w="1620520" h="180339">
                  <a:moveTo>
                    <a:pt x="0" y="44957"/>
                  </a:moveTo>
                  <a:lnTo>
                    <a:pt x="1530095" y="44957"/>
                  </a:lnTo>
                  <a:lnTo>
                    <a:pt x="1530095" y="0"/>
                  </a:lnTo>
                  <a:lnTo>
                    <a:pt x="1620012" y="89915"/>
                  </a:lnTo>
                  <a:lnTo>
                    <a:pt x="1530095" y="179831"/>
                  </a:lnTo>
                  <a:lnTo>
                    <a:pt x="1530095" y="134873"/>
                  </a:lnTo>
                  <a:lnTo>
                    <a:pt x="0" y="134873"/>
                  </a:lnTo>
                  <a:lnTo>
                    <a:pt x="0" y="44957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41"/>
          <p:cNvSpPr txBox="1"/>
          <p:nvPr/>
        </p:nvSpPr>
        <p:spPr>
          <a:xfrm>
            <a:off x="288609" y="5934455"/>
            <a:ext cx="496672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6660" algn="l"/>
                <a:tab pos="11737340" algn="l"/>
              </a:tabLst>
            </a:pPr>
            <a:r>
              <a:rPr sz="1800" spc="22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cs typeface="Noto Sans CJK JP Black"/>
              </a:rPr>
              <a:t> </a:t>
            </a:r>
            <a:r>
              <a:rPr sz="1800" spc="220" dirty="0" smtClean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cs typeface="Noto Sans CJK JP Black"/>
              </a:rPr>
              <a:t>	</a:t>
            </a:r>
            <a:r>
              <a:rPr sz="1800" spc="-135" dirty="0" smtClean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cs typeface="Noto Sans CJK JP Black"/>
              </a:rPr>
              <a:t>Normalization</a:t>
            </a:r>
            <a:r>
              <a:rPr sz="1800" spc="-135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cs typeface="Noto Sans CJK JP Black"/>
              </a:rPr>
              <a:t>	</a:t>
            </a:r>
            <a:endParaRPr sz="1800" dirty="0">
              <a:cs typeface="Noto Sans CJK JP Black"/>
            </a:endParaRPr>
          </a:p>
        </p:txBody>
      </p:sp>
      <p:sp>
        <p:nvSpPr>
          <p:cNvPr id="54" name="object 46"/>
          <p:cNvSpPr txBox="1">
            <a:spLocks/>
          </p:cNvSpPr>
          <p:nvPr/>
        </p:nvSpPr>
        <p:spPr>
          <a:xfrm>
            <a:off x="2142454" y="3151009"/>
            <a:ext cx="384819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2400" spc="-95" dirty="0" smtClean="0">
                <a:solidFill>
                  <a:srgbClr val="FFFFFF"/>
                </a:solidFill>
                <a:latin typeface="+mn-lt"/>
              </a:rPr>
              <a:t>Multi-Head </a:t>
            </a:r>
            <a:r>
              <a:rPr lang="en-US" sz="2400" spc="-150" dirty="0" smtClean="0">
                <a:solidFill>
                  <a:srgbClr val="FFFFFF"/>
                </a:solidFill>
                <a:latin typeface="+mn-lt"/>
              </a:rPr>
              <a:t>Self</a:t>
            </a:r>
            <a:r>
              <a:rPr lang="en-US" sz="2400" spc="-114" dirty="0" smtClean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spc="-135" dirty="0" smtClean="0">
                <a:solidFill>
                  <a:srgbClr val="FFFFFF"/>
                </a:solidFill>
                <a:latin typeface="+mn-lt"/>
              </a:rPr>
              <a:t>Attention</a:t>
            </a:r>
            <a:endParaRPr lang="en-US" sz="2400" spc="-135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39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object 10"/>
          <p:cNvSpPr txBox="1"/>
          <p:nvPr/>
        </p:nvSpPr>
        <p:spPr>
          <a:xfrm>
            <a:off x="1316807" y="1701726"/>
            <a:ext cx="10339934" cy="10714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Layer </a:t>
            </a:r>
            <a:r>
              <a:rPr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normalization</a:t>
            </a:r>
            <a:endParaRPr lang="en-US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  <a:p>
            <a:pPr marL="756285" lvl="1" indent="-287020"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학습 속도 향상과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Internal Covariance Shift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를 해결하기 위해서 사용한다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.</a:t>
            </a:r>
            <a:b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</a:b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(* Internal Covariance Shift 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레이어를 통과하면서 이전 레이어의 파라미터 변화로 인해 현재 레이어의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/>
            </a:r>
            <a:b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</a:b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입력의 분포가 바뀌는 현상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&gt; Gradient Banishing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현상 초래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)</a:t>
            </a:r>
          </a:p>
        </p:txBody>
      </p:sp>
      <p:grpSp>
        <p:nvGrpSpPr>
          <p:cNvPr id="8" name="object 42"/>
          <p:cNvGrpSpPr/>
          <p:nvPr/>
        </p:nvGrpSpPr>
        <p:grpSpPr>
          <a:xfrm>
            <a:off x="9597727" y="2755642"/>
            <a:ext cx="2983230" cy="1638300"/>
            <a:chOff x="9195816" y="6095"/>
            <a:chExt cx="2983230" cy="1638300"/>
          </a:xfrm>
        </p:grpSpPr>
        <p:sp>
          <p:nvSpPr>
            <p:cNvPr id="9" name="object 43"/>
            <p:cNvSpPr/>
            <p:nvPr/>
          </p:nvSpPr>
          <p:spPr>
            <a:xfrm>
              <a:off x="9195816" y="6095"/>
              <a:ext cx="2976372" cy="1638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4"/>
            <p:cNvSpPr/>
            <p:nvPr/>
          </p:nvSpPr>
          <p:spPr>
            <a:xfrm>
              <a:off x="11324844" y="778764"/>
              <a:ext cx="847725" cy="852169"/>
            </a:xfrm>
            <a:custGeom>
              <a:avLst/>
              <a:gdLst/>
              <a:ahLst/>
              <a:cxnLst/>
              <a:rect l="l" t="t" r="r" b="b"/>
              <a:pathLst>
                <a:path w="847725" h="852169">
                  <a:moveTo>
                    <a:pt x="847344" y="0"/>
                  </a:moveTo>
                  <a:lnTo>
                    <a:pt x="0" y="0"/>
                  </a:lnTo>
                  <a:lnTo>
                    <a:pt x="0" y="851915"/>
                  </a:lnTo>
                  <a:lnTo>
                    <a:pt x="847344" y="851915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45"/>
            <p:cNvSpPr/>
            <p:nvPr/>
          </p:nvSpPr>
          <p:spPr>
            <a:xfrm>
              <a:off x="11324844" y="778764"/>
              <a:ext cx="847725" cy="852169"/>
            </a:xfrm>
            <a:custGeom>
              <a:avLst/>
              <a:gdLst/>
              <a:ahLst/>
              <a:cxnLst/>
              <a:rect l="l" t="t" r="r" b="b"/>
              <a:pathLst>
                <a:path w="847725" h="852169">
                  <a:moveTo>
                    <a:pt x="0" y="851915"/>
                  </a:moveTo>
                  <a:lnTo>
                    <a:pt x="847344" y="851915"/>
                  </a:lnTo>
                  <a:lnTo>
                    <a:pt x="847344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CD6FB61-1573-4F8B-90D4-1AE18E1D9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847" y="3400301"/>
            <a:ext cx="5862638" cy="30140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example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7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532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 – Deep Learning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91" y="2291617"/>
            <a:ext cx="69818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7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" name="object 40"/>
          <p:cNvGrpSpPr/>
          <p:nvPr/>
        </p:nvGrpSpPr>
        <p:grpSpPr>
          <a:xfrm>
            <a:off x="9866489" y="2946761"/>
            <a:ext cx="2869869" cy="1634112"/>
            <a:chOff x="9195816" y="6095"/>
            <a:chExt cx="2983230" cy="1638300"/>
          </a:xfrm>
        </p:grpSpPr>
        <p:sp>
          <p:nvSpPr>
            <p:cNvPr id="8" name="object 41"/>
            <p:cNvSpPr/>
            <p:nvPr/>
          </p:nvSpPr>
          <p:spPr>
            <a:xfrm>
              <a:off x="9195816" y="6095"/>
              <a:ext cx="2976372" cy="1638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2"/>
            <p:cNvSpPr/>
            <p:nvPr/>
          </p:nvSpPr>
          <p:spPr>
            <a:xfrm>
              <a:off x="11324844" y="778764"/>
              <a:ext cx="847725" cy="852169"/>
            </a:xfrm>
            <a:custGeom>
              <a:avLst/>
              <a:gdLst/>
              <a:ahLst/>
              <a:cxnLst/>
              <a:rect l="l" t="t" r="r" b="b"/>
              <a:pathLst>
                <a:path w="847725" h="852169">
                  <a:moveTo>
                    <a:pt x="847344" y="0"/>
                  </a:moveTo>
                  <a:lnTo>
                    <a:pt x="0" y="0"/>
                  </a:lnTo>
                  <a:lnTo>
                    <a:pt x="0" y="851915"/>
                  </a:lnTo>
                  <a:lnTo>
                    <a:pt x="847344" y="851915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3"/>
            <p:cNvSpPr/>
            <p:nvPr/>
          </p:nvSpPr>
          <p:spPr>
            <a:xfrm>
              <a:off x="11324844" y="778764"/>
              <a:ext cx="847725" cy="852169"/>
            </a:xfrm>
            <a:custGeom>
              <a:avLst/>
              <a:gdLst/>
              <a:ahLst/>
              <a:cxnLst/>
              <a:rect l="l" t="t" r="r" b="b"/>
              <a:pathLst>
                <a:path w="847725" h="852169">
                  <a:moveTo>
                    <a:pt x="0" y="851915"/>
                  </a:moveTo>
                  <a:lnTo>
                    <a:pt x="847344" y="851915"/>
                  </a:lnTo>
                  <a:lnTo>
                    <a:pt x="847344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example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37"/>
          <p:cNvSpPr txBox="1"/>
          <p:nvPr/>
        </p:nvSpPr>
        <p:spPr>
          <a:xfrm>
            <a:off x="1335611" y="1805785"/>
            <a:ext cx="6101876" cy="7566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Transformer encoder: Self attention</a:t>
            </a: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Encoder의 입력(z) </a:t>
            </a:r>
            <a:r>
              <a:rPr 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→</a:t>
            </a: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query, key, value </a:t>
            </a:r>
            <a:r>
              <a:rPr sz="16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벡터</a:t>
            </a: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계산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4" name="object 2"/>
          <p:cNvSpPr/>
          <p:nvPr/>
        </p:nvSpPr>
        <p:spPr>
          <a:xfrm>
            <a:off x="7653511" y="2582344"/>
            <a:ext cx="0" cy="1282700"/>
          </a:xfrm>
          <a:custGeom>
            <a:avLst/>
            <a:gdLst/>
            <a:ahLst/>
            <a:cxnLst/>
            <a:rect l="l" t="t" r="r" b="b"/>
            <a:pathLst>
              <a:path h="1282700">
                <a:moveTo>
                  <a:pt x="0" y="0"/>
                </a:moveTo>
                <a:lnTo>
                  <a:pt x="0" y="12825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7653511" y="4169716"/>
            <a:ext cx="0" cy="1282700"/>
          </a:xfrm>
          <a:custGeom>
            <a:avLst/>
            <a:gdLst/>
            <a:ahLst/>
            <a:cxnLst/>
            <a:rect l="l" t="t" r="r" b="b"/>
            <a:pathLst>
              <a:path h="1282700">
                <a:moveTo>
                  <a:pt x="0" y="0"/>
                </a:moveTo>
                <a:lnTo>
                  <a:pt x="0" y="12825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/>
          <p:cNvSpPr/>
          <p:nvPr/>
        </p:nvSpPr>
        <p:spPr>
          <a:xfrm>
            <a:off x="8283303" y="2582344"/>
            <a:ext cx="0" cy="1282700"/>
          </a:xfrm>
          <a:custGeom>
            <a:avLst/>
            <a:gdLst/>
            <a:ahLst/>
            <a:cxnLst/>
            <a:rect l="l" t="t" r="r" b="b"/>
            <a:pathLst>
              <a:path h="1282700">
                <a:moveTo>
                  <a:pt x="0" y="0"/>
                </a:moveTo>
                <a:lnTo>
                  <a:pt x="0" y="12825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/>
          <p:cNvSpPr/>
          <p:nvPr/>
        </p:nvSpPr>
        <p:spPr>
          <a:xfrm>
            <a:off x="8283303" y="4169716"/>
            <a:ext cx="0" cy="1282700"/>
          </a:xfrm>
          <a:custGeom>
            <a:avLst/>
            <a:gdLst/>
            <a:ahLst/>
            <a:cxnLst/>
            <a:rect l="l" t="t" r="r" b="b"/>
            <a:pathLst>
              <a:path h="1282700">
                <a:moveTo>
                  <a:pt x="0" y="0"/>
                </a:moveTo>
                <a:lnTo>
                  <a:pt x="0" y="12825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/>
          <p:cNvSpPr/>
          <p:nvPr/>
        </p:nvSpPr>
        <p:spPr>
          <a:xfrm>
            <a:off x="8913224" y="2582344"/>
            <a:ext cx="0" cy="1282700"/>
          </a:xfrm>
          <a:custGeom>
            <a:avLst/>
            <a:gdLst/>
            <a:ahLst/>
            <a:cxnLst/>
            <a:rect l="l" t="t" r="r" b="b"/>
            <a:pathLst>
              <a:path h="1282700">
                <a:moveTo>
                  <a:pt x="0" y="0"/>
                </a:moveTo>
                <a:lnTo>
                  <a:pt x="0" y="12825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7"/>
          <p:cNvSpPr/>
          <p:nvPr/>
        </p:nvSpPr>
        <p:spPr>
          <a:xfrm>
            <a:off x="8913224" y="4169716"/>
            <a:ext cx="0" cy="1282700"/>
          </a:xfrm>
          <a:custGeom>
            <a:avLst/>
            <a:gdLst/>
            <a:ahLst/>
            <a:cxnLst/>
            <a:rect l="l" t="t" r="r" b="b"/>
            <a:pathLst>
              <a:path h="1282700">
                <a:moveTo>
                  <a:pt x="0" y="0"/>
                </a:moveTo>
                <a:lnTo>
                  <a:pt x="0" y="12825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"/>
          <p:cNvSpPr/>
          <p:nvPr/>
        </p:nvSpPr>
        <p:spPr>
          <a:xfrm>
            <a:off x="7017240" y="258869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1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9"/>
          <p:cNvSpPr/>
          <p:nvPr/>
        </p:nvSpPr>
        <p:spPr>
          <a:xfrm>
            <a:off x="7017240" y="290619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1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/>
          <p:cNvSpPr/>
          <p:nvPr/>
        </p:nvSpPr>
        <p:spPr>
          <a:xfrm>
            <a:off x="7017240" y="3223694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1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1"/>
          <p:cNvSpPr/>
          <p:nvPr/>
        </p:nvSpPr>
        <p:spPr>
          <a:xfrm>
            <a:off x="7017240" y="3541066"/>
            <a:ext cx="2532380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21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2"/>
          <p:cNvSpPr/>
          <p:nvPr/>
        </p:nvSpPr>
        <p:spPr>
          <a:xfrm>
            <a:off x="7017240" y="2582344"/>
            <a:ext cx="2532380" cy="1282700"/>
          </a:xfrm>
          <a:custGeom>
            <a:avLst/>
            <a:gdLst/>
            <a:ahLst/>
            <a:cxnLst/>
            <a:rect l="l" t="t" r="r" b="b"/>
            <a:pathLst>
              <a:path w="2532379" h="1282700">
                <a:moveTo>
                  <a:pt x="0" y="1276223"/>
                </a:moveTo>
                <a:lnTo>
                  <a:pt x="2532126" y="1276223"/>
                </a:lnTo>
              </a:path>
              <a:path w="2532379" h="1282700">
                <a:moveTo>
                  <a:pt x="6350" y="0"/>
                </a:moveTo>
                <a:lnTo>
                  <a:pt x="6350" y="12825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/>
          <p:cNvSpPr/>
          <p:nvPr/>
        </p:nvSpPr>
        <p:spPr>
          <a:xfrm>
            <a:off x="7023590" y="4169716"/>
            <a:ext cx="0" cy="1282700"/>
          </a:xfrm>
          <a:custGeom>
            <a:avLst/>
            <a:gdLst/>
            <a:ahLst/>
            <a:cxnLst/>
            <a:rect l="l" t="t" r="r" b="b"/>
            <a:pathLst>
              <a:path h="1282700">
                <a:moveTo>
                  <a:pt x="0" y="0"/>
                </a:moveTo>
                <a:lnTo>
                  <a:pt x="0" y="12825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4"/>
          <p:cNvSpPr/>
          <p:nvPr/>
        </p:nvSpPr>
        <p:spPr>
          <a:xfrm>
            <a:off x="9543016" y="2582344"/>
            <a:ext cx="0" cy="1282700"/>
          </a:xfrm>
          <a:custGeom>
            <a:avLst/>
            <a:gdLst/>
            <a:ahLst/>
            <a:cxnLst/>
            <a:rect l="l" t="t" r="r" b="b"/>
            <a:pathLst>
              <a:path h="1282700">
                <a:moveTo>
                  <a:pt x="0" y="0"/>
                </a:moveTo>
                <a:lnTo>
                  <a:pt x="0" y="12825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5"/>
          <p:cNvSpPr txBox="1"/>
          <p:nvPr/>
        </p:nvSpPr>
        <p:spPr>
          <a:xfrm>
            <a:off x="7570325" y="2323264"/>
            <a:ext cx="1426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Malgun Gothic"/>
                <a:cs typeface="Malgun Gothic"/>
              </a:rPr>
              <a:t>Product(→),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spc="-5" dirty="0">
                <a:latin typeface="Malgun Gothic"/>
                <a:cs typeface="Malgun Gothic"/>
              </a:rPr>
              <a:t>Sum(↑)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8" name="object 16"/>
          <p:cNvSpPr txBox="1"/>
          <p:nvPr/>
        </p:nvSpPr>
        <p:spPr>
          <a:xfrm>
            <a:off x="8529557" y="2640890"/>
            <a:ext cx="138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…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9" name="object 17"/>
          <p:cNvSpPr txBox="1"/>
          <p:nvPr/>
        </p:nvSpPr>
        <p:spPr>
          <a:xfrm>
            <a:off x="9046447" y="2664005"/>
            <a:ext cx="306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7" baseline="11574" dirty="0">
                <a:latin typeface="Cambria Math"/>
                <a:cs typeface="Cambria Math"/>
              </a:rPr>
              <a:t>𝑎</a:t>
            </a:r>
            <a:r>
              <a:rPr sz="850" spc="5" dirty="0">
                <a:latin typeface="Cambria Math"/>
                <a:cs typeface="Cambria Math"/>
              </a:rPr>
              <a:t>9,9</a:t>
            </a:r>
            <a:endParaRPr sz="850">
              <a:latin typeface="Cambria Math"/>
              <a:cs typeface="Cambria Math"/>
            </a:endParaRPr>
          </a:p>
        </p:txBody>
      </p:sp>
      <p:sp>
        <p:nvSpPr>
          <p:cNvPr id="30" name="object 18"/>
          <p:cNvSpPr txBox="1"/>
          <p:nvPr/>
        </p:nvSpPr>
        <p:spPr>
          <a:xfrm>
            <a:off x="8513427" y="2958137"/>
            <a:ext cx="1200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⋰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4" name="object 19"/>
          <p:cNvSpPr txBox="1"/>
          <p:nvPr/>
        </p:nvSpPr>
        <p:spPr>
          <a:xfrm>
            <a:off x="9139791" y="2958137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︙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6" name="object 20"/>
          <p:cNvSpPr txBox="1"/>
          <p:nvPr/>
        </p:nvSpPr>
        <p:spPr>
          <a:xfrm>
            <a:off x="8529557" y="3275764"/>
            <a:ext cx="138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…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7" name="object 21"/>
          <p:cNvSpPr txBox="1"/>
          <p:nvPr/>
        </p:nvSpPr>
        <p:spPr>
          <a:xfrm>
            <a:off x="9044923" y="3299258"/>
            <a:ext cx="309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5" baseline="11574" dirty="0">
                <a:latin typeface="Cambria Math"/>
                <a:cs typeface="Cambria Math"/>
              </a:rPr>
              <a:t>𝑎</a:t>
            </a:r>
            <a:r>
              <a:rPr sz="850" spc="10" dirty="0">
                <a:latin typeface="Cambria Math"/>
                <a:cs typeface="Cambria Math"/>
              </a:rPr>
              <a:t>9,1</a:t>
            </a:r>
            <a:endParaRPr sz="850">
              <a:latin typeface="Cambria Math"/>
              <a:cs typeface="Cambria Math"/>
            </a:endParaRPr>
          </a:p>
        </p:txBody>
      </p:sp>
      <p:sp>
        <p:nvSpPr>
          <p:cNvPr id="38" name="object 22"/>
          <p:cNvSpPr txBox="1"/>
          <p:nvPr/>
        </p:nvSpPr>
        <p:spPr>
          <a:xfrm>
            <a:off x="7191358" y="2679934"/>
            <a:ext cx="236854" cy="112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415"/>
              </a:lnSpc>
            </a:pPr>
            <a:r>
              <a:rPr sz="1800" baseline="11574" dirty="0">
                <a:latin typeface="Cambria Math"/>
                <a:cs typeface="Cambria Math"/>
              </a:rPr>
              <a:t>𝑎</a:t>
            </a:r>
            <a:r>
              <a:rPr sz="850" spc="30" dirty="0">
                <a:latin typeface="Cambria Math"/>
                <a:cs typeface="Cambria Math"/>
              </a:rPr>
              <a:t>0</a:t>
            </a:r>
            <a:r>
              <a:rPr sz="850" spc="5" dirty="0">
                <a:latin typeface="Cambria Math"/>
                <a:cs typeface="Cambria Math"/>
              </a:rPr>
              <a:t>,</a:t>
            </a:r>
            <a:r>
              <a:rPr sz="850" spc="10" dirty="0">
                <a:latin typeface="Cambria Math"/>
                <a:cs typeface="Cambria Math"/>
              </a:rPr>
              <a:t>9</a:t>
            </a:r>
            <a:endParaRPr sz="850">
              <a:latin typeface="Cambria Math"/>
              <a:cs typeface="Cambria Math"/>
            </a:endParaRPr>
          </a:p>
          <a:p>
            <a:pPr marL="71120">
              <a:lnSpc>
                <a:spcPct val="100000"/>
              </a:lnSpc>
              <a:spcBef>
                <a:spcPts val="875"/>
              </a:spcBef>
            </a:pPr>
            <a:r>
              <a:rPr sz="1200" dirty="0">
                <a:latin typeface="Malgun Gothic"/>
                <a:cs typeface="Malgun Gothic"/>
              </a:rPr>
              <a:t>︙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r>
              <a:rPr sz="1800" baseline="11574" dirty="0">
                <a:latin typeface="Cambria Math"/>
                <a:cs typeface="Cambria Math"/>
              </a:rPr>
              <a:t>𝑎</a:t>
            </a:r>
            <a:r>
              <a:rPr sz="850" spc="30" dirty="0">
                <a:latin typeface="Cambria Math"/>
                <a:cs typeface="Cambria Math"/>
              </a:rPr>
              <a:t>0</a:t>
            </a:r>
            <a:r>
              <a:rPr sz="850" spc="5" dirty="0">
                <a:latin typeface="Cambria Math"/>
                <a:cs typeface="Cambria Math"/>
              </a:rPr>
              <a:t>,</a:t>
            </a:r>
            <a:r>
              <a:rPr sz="850" spc="35" dirty="0">
                <a:latin typeface="Cambria Math"/>
                <a:cs typeface="Cambria Math"/>
              </a:rPr>
              <a:t>1</a:t>
            </a:r>
            <a:endParaRPr sz="850">
              <a:latin typeface="Cambria Math"/>
              <a:cs typeface="Cambria Math"/>
            </a:endParaRPr>
          </a:p>
          <a:p>
            <a:pPr>
              <a:lnSpc>
                <a:spcPts val="1395"/>
              </a:lnSpc>
              <a:spcBef>
                <a:spcPts val="1060"/>
              </a:spcBef>
            </a:pPr>
            <a:r>
              <a:rPr sz="1800" baseline="11574" dirty="0">
                <a:latin typeface="Cambria Math"/>
                <a:cs typeface="Cambria Math"/>
              </a:rPr>
              <a:t>𝑎</a:t>
            </a:r>
            <a:r>
              <a:rPr sz="850" spc="30" dirty="0">
                <a:latin typeface="Cambria Math"/>
                <a:cs typeface="Cambria Math"/>
              </a:rPr>
              <a:t>0</a:t>
            </a:r>
            <a:r>
              <a:rPr sz="850" spc="5" dirty="0">
                <a:latin typeface="Cambria Math"/>
                <a:cs typeface="Cambria Math"/>
              </a:rPr>
              <a:t>,</a:t>
            </a:r>
            <a:r>
              <a:rPr sz="850" spc="35" dirty="0">
                <a:latin typeface="Cambria Math"/>
                <a:cs typeface="Cambria Math"/>
              </a:rPr>
              <a:t>0</a:t>
            </a:r>
            <a:endParaRPr sz="850">
              <a:latin typeface="Cambria Math"/>
              <a:cs typeface="Cambria Math"/>
            </a:endParaRPr>
          </a:p>
        </p:txBody>
      </p:sp>
      <p:sp>
        <p:nvSpPr>
          <p:cNvPr id="39" name="object 23"/>
          <p:cNvSpPr txBox="1"/>
          <p:nvPr/>
        </p:nvSpPr>
        <p:spPr>
          <a:xfrm>
            <a:off x="7822928" y="2679934"/>
            <a:ext cx="233679" cy="112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415"/>
              </a:lnSpc>
            </a:pPr>
            <a:r>
              <a:rPr sz="1800" spc="-37" baseline="11574" dirty="0">
                <a:latin typeface="Cambria Math"/>
                <a:cs typeface="Cambria Math"/>
              </a:rPr>
              <a:t>𝑎</a:t>
            </a:r>
            <a:r>
              <a:rPr sz="850" spc="30" dirty="0">
                <a:latin typeface="Cambria Math"/>
                <a:cs typeface="Cambria Math"/>
              </a:rPr>
              <a:t>1</a:t>
            </a:r>
            <a:r>
              <a:rPr sz="850" spc="5" dirty="0">
                <a:latin typeface="Cambria Math"/>
                <a:cs typeface="Cambria Math"/>
              </a:rPr>
              <a:t>,</a:t>
            </a:r>
            <a:r>
              <a:rPr sz="850" spc="10" dirty="0">
                <a:latin typeface="Cambria Math"/>
                <a:cs typeface="Cambria Math"/>
              </a:rPr>
              <a:t>9</a:t>
            </a:r>
            <a:endParaRPr sz="850">
              <a:latin typeface="Cambria Math"/>
              <a:cs typeface="Cambria Math"/>
            </a:endParaRPr>
          </a:p>
          <a:p>
            <a:pPr marL="69850">
              <a:lnSpc>
                <a:spcPct val="100000"/>
              </a:lnSpc>
              <a:spcBef>
                <a:spcPts val="875"/>
              </a:spcBef>
            </a:pPr>
            <a:r>
              <a:rPr sz="1200" dirty="0">
                <a:latin typeface="Malgun Gothic"/>
                <a:cs typeface="Malgun Gothic"/>
              </a:rPr>
              <a:t>︙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r>
              <a:rPr sz="1800" spc="-37" baseline="11574" dirty="0">
                <a:latin typeface="Cambria Math"/>
                <a:cs typeface="Cambria Math"/>
              </a:rPr>
              <a:t>𝑎</a:t>
            </a:r>
            <a:r>
              <a:rPr sz="850" spc="30" dirty="0">
                <a:latin typeface="Cambria Math"/>
                <a:cs typeface="Cambria Math"/>
              </a:rPr>
              <a:t>1</a:t>
            </a:r>
            <a:r>
              <a:rPr sz="850" spc="5" dirty="0">
                <a:latin typeface="Cambria Math"/>
                <a:cs typeface="Cambria Math"/>
              </a:rPr>
              <a:t>,</a:t>
            </a:r>
            <a:r>
              <a:rPr sz="850" spc="35" dirty="0">
                <a:latin typeface="Cambria Math"/>
                <a:cs typeface="Cambria Math"/>
              </a:rPr>
              <a:t>1</a:t>
            </a:r>
            <a:endParaRPr sz="850">
              <a:latin typeface="Cambria Math"/>
              <a:cs typeface="Cambria Math"/>
            </a:endParaRPr>
          </a:p>
          <a:p>
            <a:pPr>
              <a:lnSpc>
                <a:spcPts val="1395"/>
              </a:lnSpc>
              <a:spcBef>
                <a:spcPts val="1060"/>
              </a:spcBef>
            </a:pPr>
            <a:r>
              <a:rPr sz="1800" spc="-37" baseline="11574" dirty="0">
                <a:latin typeface="Cambria Math"/>
                <a:cs typeface="Cambria Math"/>
              </a:rPr>
              <a:t>𝑎</a:t>
            </a:r>
            <a:r>
              <a:rPr sz="850" spc="30" dirty="0">
                <a:latin typeface="Cambria Math"/>
                <a:cs typeface="Cambria Math"/>
              </a:rPr>
              <a:t>1</a:t>
            </a:r>
            <a:r>
              <a:rPr sz="850" spc="5" dirty="0">
                <a:latin typeface="Cambria Math"/>
                <a:cs typeface="Cambria Math"/>
              </a:rPr>
              <a:t>,</a:t>
            </a:r>
            <a:r>
              <a:rPr sz="850" spc="35" dirty="0">
                <a:latin typeface="Cambria Math"/>
                <a:cs typeface="Cambria Math"/>
              </a:rPr>
              <a:t>0</a:t>
            </a:r>
            <a:endParaRPr sz="850">
              <a:latin typeface="Cambria Math"/>
              <a:cs typeface="Cambria Math"/>
            </a:endParaRPr>
          </a:p>
        </p:txBody>
      </p:sp>
      <p:sp>
        <p:nvSpPr>
          <p:cNvPr id="40" name="object 24"/>
          <p:cNvSpPr txBox="1"/>
          <p:nvPr/>
        </p:nvSpPr>
        <p:spPr>
          <a:xfrm>
            <a:off x="8529557" y="3593390"/>
            <a:ext cx="138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…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1" name="object 25"/>
          <p:cNvSpPr txBox="1"/>
          <p:nvPr/>
        </p:nvSpPr>
        <p:spPr>
          <a:xfrm>
            <a:off x="9070323" y="3586406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𝑎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42" name="object 26"/>
          <p:cNvSpPr txBox="1"/>
          <p:nvPr/>
        </p:nvSpPr>
        <p:spPr>
          <a:xfrm>
            <a:off x="9155666" y="3658033"/>
            <a:ext cx="1739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5" dirty="0">
                <a:latin typeface="Cambria Math"/>
                <a:cs typeface="Cambria Math"/>
              </a:rPr>
              <a:t>9,</a:t>
            </a:r>
            <a:r>
              <a:rPr sz="850" spc="35" dirty="0">
                <a:latin typeface="Cambria Math"/>
                <a:cs typeface="Cambria Math"/>
              </a:rPr>
              <a:t>0</a:t>
            </a:r>
            <a:endParaRPr sz="850">
              <a:latin typeface="Cambria Math"/>
              <a:cs typeface="Cambria Math"/>
            </a:endParaRPr>
          </a:p>
        </p:txBody>
      </p:sp>
      <p:sp>
        <p:nvSpPr>
          <p:cNvPr id="43" name="object 27"/>
          <p:cNvSpPr txBox="1"/>
          <p:nvPr/>
        </p:nvSpPr>
        <p:spPr>
          <a:xfrm>
            <a:off x="7873601" y="3911018"/>
            <a:ext cx="8204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S</a:t>
            </a:r>
            <a:r>
              <a:rPr sz="1200" spc="-30" dirty="0">
                <a:latin typeface="Malgun Gothic"/>
                <a:cs typeface="Malgun Gothic"/>
              </a:rPr>
              <a:t>o</a:t>
            </a:r>
            <a:r>
              <a:rPr sz="1200" spc="25" dirty="0">
                <a:latin typeface="Malgun Gothic"/>
                <a:cs typeface="Malgun Gothic"/>
              </a:rPr>
              <a:t>f</a:t>
            </a:r>
            <a:r>
              <a:rPr sz="1200" spc="-10" dirty="0">
                <a:latin typeface="Malgun Gothic"/>
                <a:cs typeface="Malgun Gothic"/>
              </a:rPr>
              <a:t>t</a:t>
            </a:r>
            <a:r>
              <a:rPr sz="1200" dirty="0">
                <a:latin typeface="Malgun Gothic"/>
                <a:cs typeface="Malgun Gothic"/>
              </a:rPr>
              <a:t>ma</a:t>
            </a:r>
            <a:r>
              <a:rPr sz="1200" spc="-5" dirty="0">
                <a:latin typeface="Malgun Gothic"/>
                <a:cs typeface="Malgun Gothic"/>
              </a:rPr>
              <a:t>x</a:t>
            </a:r>
            <a:r>
              <a:rPr sz="1200" spc="-10" dirty="0">
                <a:latin typeface="Malgun Gothic"/>
                <a:cs typeface="Malgun Gothic"/>
              </a:rPr>
              <a:t>(</a:t>
            </a:r>
            <a:r>
              <a:rPr sz="1200" spc="-5" dirty="0">
                <a:latin typeface="Malgun Gothic"/>
                <a:cs typeface="Malgun Gothic"/>
              </a:rPr>
              <a:t>↑)</a:t>
            </a:r>
            <a:endParaRPr sz="1200">
              <a:latin typeface="Malgun Gothic"/>
              <a:cs typeface="Malgun Gothic"/>
            </a:endParaRPr>
          </a:p>
        </p:txBody>
      </p:sp>
      <p:graphicFrame>
        <p:nvGraphicFramePr>
          <p:cNvPr id="44" name="object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57013"/>
              </p:ext>
            </p:extLst>
          </p:nvPr>
        </p:nvGraphicFramePr>
        <p:xfrm>
          <a:off x="7017240" y="4169716"/>
          <a:ext cx="2526664" cy="12698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spc="37" baseline="11574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850" spc="25" dirty="0">
                          <a:latin typeface="Cambria Math"/>
                          <a:cs typeface="Cambria Math"/>
                        </a:rPr>
                        <a:t>0,0</a:t>
                      </a:r>
                      <a:r>
                        <a:rPr sz="1275" spc="37" baseline="45751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1800" spc="37" baseline="11574" dirty="0"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850" spc="25" dirty="0">
                          <a:latin typeface="Cambria Math"/>
                          <a:cs typeface="Cambria Math"/>
                        </a:rPr>
                        <a:t>0,9</a:t>
                      </a:r>
                      <a:endParaRPr sz="850">
                        <a:latin typeface="Cambria Math"/>
                        <a:cs typeface="Cambria Math"/>
                      </a:endParaRPr>
                    </a:p>
                  </a:txBody>
                  <a:tcPr marL="0" marR="0" marT="895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858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spc="37" baseline="11574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850" spc="25" dirty="0">
                          <a:latin typeface="Cambria Math"/>
                          <a:cs typeface="Cambria Math"/>
                        </a:rPr>
                        <a:t>0,1</a:t>
                      </a:r>
                      <a:r>
                        <a:rPr sz="1275" spc="37" baseline="45751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1800" spc="37" baseline="11574" dirty="0"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850" spc="25" dirty="0">
                          <a:latin typeface="Cambria Math"/>
                          <a:cs typeface="Cambria Math"/>
                        </a:rPr>
                        <a:t>0,9</a:t>
                      </a:r>
                      <a:endParaRPr sz="850" dirty="0">
                        <a:latin typeface="Cambria Math"/>
                        <a:cs typeface="Cambria Math"/>
                      </a:endParaRPr>
                    </a:p>
                  </a:txBody>
                  <a:tcPr marL="0" marR="0" marT="895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dirty="0">
                          <a:latin typeface="Malgun Gothic"/>
                          <a:cs typeface="Malgun Gothic"/>
                        </a:rPr>
                        <a:t>…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T="64769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spc="37" baseline="11574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850" spc="25" dirty="0">
                          <a:latin typeface="Cambria Math"/>
                          <a:cs typeface="Cambria Math"/>
                        </a:rPr>
                        <a:t>0,9</a:t>
                      </a:r>
                      <a:r>
                        <a:rPr sz="1275" spc="37" baseline="45751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1800" spc="37" baseline="11574" dirty="0"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850" spc="25" dirty="0">
                          <a:latin typeface="Cambria Math"/>
                          <a:cs typeface="Cambria Math"/>
                        </a:rPr>
                        <a:t>0,9</a:t>
                      </a:r>
                      <a:endParaRPr sz="850">
                        <a:latin typeface="Cambria Math"/>
                        <a:cs typeface="Cambria Math"/>
                      </a:endParaRPr>
                    </a:p>
                  </a:txBody>
                  <a:tcPr marL="0" marR="0" marT="895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dirty="0">
                          <a:latin typeface="Malgun Gothic"/>
                          <a:cs typeface="Malgun Gothic"/>
                        </a:rPr>
                        <a:t>︙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T="64769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dirty="0">
                          <a:latin typeface="Malgun Gothic"/>
                          <a:cs typeface="Malgun Gothic"/>
                        </a:rPr>
                        <a:t>︙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T="64769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dirty="0">
                          <a:latin typeface="Cambria Math"/>
                          <a:cs typeface="Cambria Math"/>
                        </a:rPr>
                        <a:t>⋰</a:t>
                      </a:r>
                      <a:endParaRPr sz="12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dirty="0">
                          <a:latin typeface="Malgun Gothic"/>
                          <a:cs typeface="Malgun Gothic"/>
                        </a:rPr>
                        <a:t>︙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T="64769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spc="44" baseline="11574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850" spc="30" dirty="0">
                          <a:latin typeface="Cambria Math"/>
                          <a:cs typeface="Cambria Math"/>
                        </a:rPr>
                        <a:t>0,0</a:t>
                      </a:r>
                      <a:r>
                        <a:rPr sz="1275" spc="44" baseline="45751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1800" spc="44" baseline="11574" dirty="0"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850" spc="30" dirty="0">
                          <a:latin typeface="Cambria Math"/>
                          <a:cs typeface="Cambria Math"/>
                        </a:rPr>
                        <a:t>0,1</a:t>
                      </a:r>
                      <a:endParaRPr sz="850">
                        <a:latin typeface="Cambria Math"/>
                        <a:cs typeface="Cambria Math"/>
                      </a:endParaRPr>
                    </a:p>
                  </a:txBody>
                  <a:tcPr marL="0" marR="0" marT="895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858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spc="44" baseline="11574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850" spc="30" dirty="0">
                          <a:latin typeface="Cambria Math"/>
                          <a:cs typeface="Cambria Math"/>
                        </a:rPr>
                        <a:t>0,1</a:t>
                      </a:r>
                      <a:r>
                        <a:rPr sz="1275" spc="44" baseline="45751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1800" spc="44" baseline="11574" dirty="0"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850" spc="30" dirty="0">
                          <a:latin typeface="Cambria Math"/>
                          <a:cs typeface="Cambria Math"/>
                        </a:rPr>
                        <a:t>0,1</a:t>
                      </a:r>
                      <a:endParaRPr sz="850">
                        <a:latin typeface="Cambria Math"/>
                        <a:cs typeface="Cambria Math"/>
                      </a:endParaRPr>
                    </a:p>
                  </a:txBody>
                  <a:tcPr marL="0" marR="0" marT="895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dirty="0">
                          <a:latin typeface="Malgun Gothic"/>
                          <a:cs typeface="Malgun Gothic"/>
                        </a:rPr>
                        <a:t>…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T="64769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spc="37" baseline="11574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850" spc="25" dirty="0">
                          <a:latin typeface="Cambria Math"/>
                          <a:cs typeface="Cambria Math"/>
                        </a:rPr>
                        <a:t>0,9</a:t>
                      </a:r>
                      <a:r>
                        <a:rPr sz="1275" spc="37" baseline="45751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1800" spc="37" baseline="11574" dirty="0"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850" spc="25" dirty="0">
                          <a:latin typeface="Cambria Math"/>
                          <a:cs typeface="Cambria Math"/>
                        </a:rPr>
                        <a:t>0,1</a:t>
                      </a:r>
                      <a:endParaRPr sz="850">
                        <a:latin typeface="Cambria Math"/>
                        <a:cs typeface="Cambria Math"/>
                      </a:endParaRPr>
                    </a:p>
                  </a:txBody>
                  <a:tcPr marL="0" marR="0" marT="895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372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spc="44" baseline="11574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850" spc="30" dirty="0">
                          <a:latin typeface="Cambria Math"/>
                          <a:cs typeface="Cambria Math"/>
                        </a:rPr>
                        <a:t>0,0</a:t>
                      </a:r>
                      <a:r>
                        <a:rPr sz="1275" spc="44" baseline="45751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1800" spc="44" baseline="11574" dirty="0"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850" spc="30" dirty="0">
                          <a:latin typeface="Cambria Math"/>
                          <a:cs typeface="Cambria Math"/>
                        </a:rPr>
                        <a:t>0,0</a:t>
                      </a:r>
                      <a:endParaRPr sz="850">
                        <a:latin typeface="Cambria Math"/>
                        <a:cs typeface="Cambria Math"/>
                      </a:endParaRPr>
                    </a:p>
                  </a:txBody>
                  <a:tcPr marL="0" marR="0" marT="895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858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spc="44" baseline="11574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850" spc="30" dirty="0">
                          <a:latin typeface="Cambria Math"/>
                          <a:cs typeface="Cambria Math"/>
                        </a:rPr>
                        <a:t>0,1</a:t>
                      </a:r>
                      <a:r>
                        <a:rPr sz="1275" spc="44" baseline="45751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1800" spc="44" baseline="11574" dirty="0"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850" spc="30" dirty="0">
                          <a:latin typeface="Cambria Math"/>
                          <a:cs typeface="Cambria Math"/>
                        </a:rPr>
                        <a:t>0,0</a:t>
                      </a:r>
                      <a:endParaRPr sz="850">
                        <a:latin typeface="Cambria Math"/>
                        <a:cs typeface="Cambria Math"/>
                      </a:endParaRPr>
                    </a:p>
                  </a:txBody>
                  <a:tcPr marL="0" marR="0" marT="8953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dirty="0">
                          <a:latin typeface="Malgun Gothic"/>
                          <a:cs typeface="Malgun Gothic"/>
                        </a:rPr>
                        <a:t>…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T="64769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spc="37" baseline="11574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850" spc="25" dirty="0">
                          <a:latin typeface="Cambria Math"/>
                          <a:cs typeface="Cambria Math"/>
                        </a:rPr>
                        <a:t>0,9</a:t>
                      </a:r>
                      <a:r>
                        <a:rPr sz="1275" spc="37" baseline="45751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1800" spc="37" baseline="11574" dirty="0">
                          <a:latin typeface="Cambria Math"/>
                          <a:cs typeface="Cambria Math"/>
                        </a:rPr>
                        <a:t>𝑘</a:t>
                      </a:r>
                      <a:r>
                        <a:rPr sz="850" spc="25" dirty="0">
                          <a:latin typeface="Cambria Math"/>
                          <a:cs typeface="Cambria Math"/>
                        </a:rPr>
                        <a:t>0,0</a:t>
                      </a:r>
                      <a:endParaRPr sz="850" dirty="0">
                        <a:latin typeface="Cambria Math"/>
                        <a:cs typeface="Cambria Math"/>
                      </a:endParaRPr>
                    </a:p>
                  </a:txBody>
                  <a:tcPr marL="0" marR="0" marT="895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" name="object 29"/>
          <p:cNvGrpSpPr/>
          <p:nvPr/>
        </p:nvGrpSpPr>
        <p:grpSpPr>
          <a:xfrm>
            <a:off x="7680942" y="2593900"/>
            <a:ext cx="541655" cy="1249045"/>
            <a:chOff x="7825485" y="2400045"/>
            <a:chExt cx="541655" cy="1249045"/>
          </a:xfrm>
        </p:grpSpPr>
        <p:sp>
          <p:nvSpPr>
            <p:cNvPr id="46" name="object 30"/>
            <p:cNvSpPr/>
            <p:nvPr/>
          </p:nvSpPr>
          <p:spPr>
            <a:xfrm>
              <a:off x="7831835" y="2406395"/>
              <a:ext cx="528955" cy="1236345"/>
            </a:xfrm>
            <a:custGeom>
              <a:avLst/>
              <a:gdLst/>
              <a:ahLst/>
              <a:cxnLst/>
              <a:rect l="l" t="t" r="r" b="b"/>
              <a:pathLst>
                <a:path w="528954" h="1236345">
                  <a:moveTo>
                    <a:pt x="528827" y="0"/>
                  </a:moveTo>
                  <a:lnTo>
                    <a:pt x="0" y="0"/>
                  </a:lnTo>
                  <a:lnTo>
                    <a:pt x="0" y="1235964"/>
                  </a:lnTo>
                  <a:lnTo>
                    <a:pt x="528827" y="1235964"/>
                  </a:lnTo>
                  <a:lnTo>
                    <a:pt x="528827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1"/>
            <p:cNvSpPr/>
            <p:nvPr/>
          </p:nvSpPr>
          <p:spPr>
            <a:xfrm>
              <a:off x="7831835" y="2406395"/>
              <a:ext cx="528955" cy="1236345"/>
            </a:xfrm>
            <a:custGeom>
              <a:avLst/>
              <a:gdLst/>
              <a:ahLst/>
              <a:cxnLst/>
              <a:rect l="l" t="t" r="r" b="b"/>
              <a:pathLst>
                <a:path w="528954" h="1236345">
                  <a:moveTo>
                    <a:pt x="0" y="1235964"/>
                  </a:moveTo>
                  <a:lnTo>
                    <a:pt x="528827" y="1235964"/>
                  </a:lnTo>
                  <a:lnTo>
                    <a:pt x="528827" y="0"/>
                  </a:lnTo>
                  <a:lnTo>
                    <a:pt x="0" y="0"/>
                  </a:lnTo>
                  <a:lnTo>
                    <a:pt x="0" y="123596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32"/>
          <p:cNvGrpSpPr/>
          <p:nvPr/>
        </p:nvGrpSpPr>
        <p:grpSpPr>
          <a:xfrm>
            <a:off x="7042387" y="1831900"/>
            <a:ext cx="558800" cy="2011045"/>
            <a:chOff x="7186930" y="1638045"/>
            <a:chExt cx="558800" cy="2011045"/>
          </a:xfrm>
        </p:grpSpPr>
        <p:sp>
          <p:nvSpPr>
            <p:cNvPr id="49" name="object 33"/>
            <p:cNvSpPr/>
            <p:nvPr/>
          </p:nvSpPr>
          <p:spPr>
            <a:xfrm>
              <a:off x="7193280" y="1644395"/>
              <a:ext cx="546100" cy="1998345"/>
            </a:xfrm>
            <a:custGeom>
              <a:avLst/>
              <a:gdLst/>
              <a:ahLst/>
              <a:cxnLst/>
              <a:rect l="l" t="t" r="r" b="b"/>
              <a:pathLst>
                <a:path w="546100" h="1998345">
                  <a:moveTo>
                    <a:pt x="545592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545592" y="1997964"/>
                  </a:lnTo>
                  <a:lnTo>
                    <a:pt x="545592" y="0"/>
                  </a:lnTo>
                  <a:close/>
                </a:path>
              </a:pathLst>
            </a:custGeom>
            <a:solidFill>
              <a:srgbClr val="4471C4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4"/>
            <p:cNvSpPr/>
            <p:nvPr/>
          </p:nvSpPr>
          <p:spPr>
            <a:xfrm>
              <a:off x="7193280" y="1644395"/>
              <a:ext cx="546100" cy="1998345"/>
            </a:xfrm>
            <a:custGeom>
              <a:avLst/>
              <a:gdLst/>
              <a:ahLst/>
              <a:cxnLst/>
              <a:rect l="l" t="t" r="r" b="b"/>
              <a:pathLst>
                <a:path w="546100" h="1998345">
                  <a:moveTo>
                    <a:pt x="0" y="1997964"/>
                  </a:moveTo>
                  <a:lnTo>
                    <a:pt x="545592" y="1997964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1997964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5"/>
            <p:cNvSpPr/>
            <p:nvPr/>
          </p:nvSpPr>
          <p:spPr>
            <a:xfrm>
              <a:off x="7237476" y="1670303"/>
              <a:ext cx="471170" cy="361315"/>
            </a:xfrm>
            <a:custGeom>
              <a:avLst/>
              <a:gdLst/>
              <a:ahLst/>
              <a:cxnLst/>
              <a:rect l="l" t="t" r="r" b="b"/>
              <a:pathLst>
                <a:path w="471170" h="361314">
                  <a:moveTo>
                    <a:pt x="470916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470916" y="361188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6"/>
            <p:cNvSpPr/>
            <p:nvPr/>
          </p:nvSpPr>
          <p:spPr>
            <a:xfrm>
              <a:off x="7237476" y="1670303"/>
              <a:ext cx="471170" cy="361315"/>
            </a:xfrm>
            <a:custGeom>
              <a:avLst/>
              <a:gdLst/>
              <a:ahLst/>
              <a:cxnLst/>
              <a:rect l="l" t="t" r="r" b="b"/>
              <a:pathLst>
                <a:path w="471170" h="361314">
                  <a:moveTo>
                    <a:pt x="0" y="361188"/>
                  </a:moveTo>
                  <a:lnTo>
                    <a:pt x="470916" y="361188"/>
                  </a:lnTo>
                  <a:lnTo>
                    <a:pt x="470916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43"/>
          <p:cNvGrpSpPr/>
          <p:nvPr/>
        </p:nvGrpSpPr>
        <p:grpSpPr>
          <a:xfrm>
            <a:off x="7086583" y="5882184"/>
            <a:ext cx="483870" cy="528320"/>
            <a:chOff x="7231126" y="5688329"/>
            <a:chExt cx="483870" cy="528320"/>
          </a:xfrm>
        </p:grpSpPr>
        <p:pic>
          <p:nvPicPr>
            <p:cNvPr id="5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4072" y="5688329"/>
              <a:ext cx="76200" cy="161772"/>
            </a:xfrm>
            <a:prstGeom prst="rect">
              <a:avLst/>
            </a:prstGeom>
          </p:spPr>
        </p:pic>
        <p:sp>
          <p:nvSpPr>
            <p:cNvPr id="55" name="object 45"/>
            <p:cNvSpPr/>
            <p:nvPr/>
          </p:nvSpPr>
          <p:spPr>
            <a:xfrm>
              <a:off x="7237476" y="5849111"/>
              <a:ext cx="471170" cy="361315"/>
            </a:xfrm>
            <a:custGeom>
              <a:avLst/>
              <a:gdLst/>
              <a:ahLst/>
              <a:cxnLst/>
              <a:rect l="l" t="t" r="r" b="b"/>
              <a:pathLst>
                <a:path w="471170" h="361314">
                  <a:moveTo>
                    <a:pt x="470916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470916" y="361188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6"/>
            <p:cNvSpPr/>
            <p:nvPr/>
          </p:nvSpPr>
          <p:spPr>
            <a:xfrm>
              <a:off x="7237476" y="5849111"/>
              <a:ext cx="471170" cy="361315"/>
            </a:xfrm>
            <a:custGeom>
              <a:avLst/>
              <a:gdLst/>
              <a:ahLst/>
              <a:cxnLst/>
              <a:rect l="l" t="t" r="r" b="b"/>
              <a:pathLst>
                <a:path w="471170" h="361314">
                  <a:moveTo>
                    <a:pt x="0" y="361188"/>
                  </a:moveTo>
                  <a:lnTo>
                    <a:pt x="470916" y="361188"/>
                  </a:lnTo>
                  <a:lnTo>
                    <a:pt x="470916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47"/>
          <p:cNvSpPr txBox="1"/>
          <p:nvPr/>
        </p:nvSpPr>
        <p:spPr>
          <a:xfrm>
            <a:off x="7092933" y="6042966"/>
            <a:ext cx="471170" cy="3613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5"/>
              </a:spcBef>
            </a:pPr>
            <a:r>
              <a:rPr sz="2700" spc="15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300" spc="10" dirty="0">
                <a:solidFill>
                  <a:srgbClr val="FFFFFF"/>
                </a:solidFill>
                <a:latin typeface="Cambria Math"/>
                <a:cs typeface="Cambria Math"/>
              </a:rPr>
              <a:t>0,0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58" name="object 48"/>
          <p:cNvGrpSpPr/>
          <p:nvPr/>
        </p:nvGrpSpPr>
        <p:grpSpPr>
          <a:xfrm>
            <a:off x="7741902" y="6036616"/>
            <a:ext cx="480695" cy="374015"/>
            <a:chOff x="7886445" y="5842761"/>
            <a:chExt cx="480695" cy="374015"/>
          </a:xfrm>
        </p:grpSpPr>
        <p:sp>
          <p:nvSpPr>
            <p:cNvPr id="59" name="object 49"/>
            <p:cNvSpPr/>
            <p:nvPr/>
          </p:nvSpPr>
          <p:spPr>
            <a:xfrm>
              <a:off x="7892795" y="5849111"/>
              <a:ext cx="467995" cy="361315"/>
            </a:xfrm>
            <a:custGeom>
              <a:avLst/>
              <a:gdLst/>
              <a:ahLst/>
              <a:cxnLst/>
              <a:rect l="l" t="t" r="r" b="b"/>
              <a:pathLst>
                <a:path w="467995" h="361314">
                  <a:moveTo>
                    <a:pt x="467868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467868" y="361188"/>
                  </a:lnTo>
                  <a:lnTo>
                    <a:pt x="4678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0"/>
            <p:cNvSpPr/>
            <p:nvPr/>
          </p:nvSpPr>
          <p:spPr>
            <a:xfrm>
              <a:off x="7892795" y="5849111"/>
              <a:ext cx="467995" cy="361315"/>
            </a:xfrm>
            <a:custGeom>
              <a:avLst/>
              <a:gdLst/>
              <a:ahLst/>
              <a:cxnLst/>
              <a:rect l="l" t="t" r="r" b="b"/>
              <a:pathLst>
                <a:path w="467995" h="361314">
                  <a:moveTo>
                    <a:pt x="0" y="361188"/>
                  </a:moveTo>
                  <a:lnTo>
                    <a:pt x="467868" y="361188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51"/>
          <p:cNvSpPr txBox="1"/>
          <p:nvPr/>
        </p:nvSpPr>
        <p:spPr>
          <a:xfrm>
            <a:off x="7748252" y="6042966"/>
            <a:ext cx="467995" cy="3613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5"/>
              </a:spcBef>
            </a:pPr>
            <a:r>
              <a:rPr sz="2700" spc="15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300" spc="10" dirty="0">
                <a:solidFill>
                  <a:srgbClr val="FFFFFF"/>
                </a:solidFill>
                <a:latin typeface="Cambria Math"/>
                <a:cs typeface="Cambria Math"/>
              </a:rPr>
              <a:t>0,1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2" name="object 52"/>
          <p:cNvSpPr txBox="1"/>
          <p:nvPr/>
        </p:nvSpPr>
        <p:spPr>
          <a:xfrm>
            <a:off x="8982692" y="6016805"/>
            <a:ext cx="474345" cy="37274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825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650"/>
              </a:spcBef>
            </a:pPr>
            <a:r>
              <a:rPr sz="2700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300" dirty="0">
                <a:solidFill>
                  <a:srgbClr val="FFFFFF"/>
                </a:solidFill>
                <a:latin typeface="Cambria Math"/>
                <a:cs typeface="Cambria Math"/>
              </a:rPr>
              <a:t>0,9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63" name="object 53"/>
          <p:cNvGrpSpPr/>
          <p:nvPr/>
        </p:nvGrpSpPr>
        <p:grpSpPr>
          <a:xfrm>
            <a:off x="7086583" y="5515408"/>
            <a:ext cx="480695" cy="372745"/>
            <a:chOff x="7231126" y="5321553"/>
            <a:chExt cx="480695" cy="372745"/>
          </a:xfrm>
        </p:grpSpPr>
        <p:sp>
          <p:nvSpPr>
            <p:cNvPr id="64" name="object 54"/>
            <p:cNvSpPr/>
            <p:nvPr/>
          </p:nvSpPr>
          <p:spPr>
            <a:xfrm>
              <a:off x="7237476" y="5327903"/>
              <a:ext cx="467995" cy="360045"/>
            </a:xfrm>
            <a:custGeom>
              <a:avLst/>
              <a:gdLst/>
              <a:ahLst/>
              <a:cxnLst/>
              <a:rect l="l" t="t" r="r" b="b"/>
              <a:pathLst>
                <a:path w="467995" h="360045">
                  <a:moveTo>
                    <a:pt x="467868" y="0"/>
                  </a:moveTo>
                  <a:lnTo>
                    <a:pt x="0" y="0"/>
                  </a:lnTo>
                  <a:lnTo>
                    <a:pt x="0" y="359664"/>
                  </a:lnTo>
                  <a:lnTo>
                    <a:pt x="467868" y="359664"/>
                  </a:lnTo>
                  <a:lnTo>
                    <a:pt x="4678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5"/>
            <p:cNvSpPr/>
            <p:nvPr/>
          </p:nvSpPr>
          <p:spPr>
            <a:xfrm>
              <a:off x="7237476" y="5327903"/>
              <a:ext cx="467995" cy="360045"/>
            </a:xfrm>
            <a:custGeom>
              <a:avLst/>
              <a:gdLst/>
              <a:ahLst/>
              <a:cxnLst/>
              <a:rect l="l" t="t" r="r" b="b"/>
              <a:pathLst>
                <a:path w="467995" h="360045">
                  <a:moveTo>
                    <a:pt x="0" y="359664"/>
                  </a:moveTo>
                  <a:lnTo>
                    <a:pt x="467868" y="359664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56"/>
          <p:cNvSpPr txBox="1"/>
          <p:nvPr/>
        </p:nvSpPr>
        <p:spPr>
          <a:xfrm>
            <a:off x="7092933" y="5521758"/>
            <a:ext cx="467995" cy="3600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00"/>
              </a:spcBef>
            </a:pPr>
            <a:r>
              <a:rPr sz="2700" spc="22" baseline="10802" dirty="0">
                <a:solidFill>
                  <a:srgbClr val="FFFFFF"/>
                </a:solidFill>
                <a:latin typeface="Cambria Math"/>
                <a:cs typeface="Cambria Math"/>
              </a:rPr>
              <a:t>𝑞</a:t>
            </a:r>
            <a:r>
              <a:rPr sz="1300" spc="15" dirty="0">
                <a:solidFill>
                  <a:srgbClr val="FFFFFF"/>
                </a:solidFill>
                <a:latin typeface="Cambria Math"/>
                <a:cs typeface="Cambria Math"/>
              </a:rPr>
              <a:t>0,0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67" name="object 57"/>
          <p:cNvGrpSpPr/>
          <p:nvPr/>
        </p:nvGrpSpPr>
        <p:grpSpPr>
          <a:xfrm>
            <a:off x="7741902" y="5535220"/>
            <a:ext cx="480695" cy="372745"/>
            <a:chOff x="7886445" y="5341365"/>
            <a:chExt cx="480695" cy="372745"/>
          </a:xfrm>
        </p:grpSpPr>
        <p:sp>
          <p:nvSpPr>
            <p:cNvPr id="68" name="object 58"/>
            <p:cNvSpPr/>
            <p:nvPr/>
          </p:nvSpPr>
          <p:spPr>
            <a:xfrm>
              <a:off x="7892795" y="5347715"/>
              <a:ext cx="467995" cy="360045"/>
            </a:xfrm>
            <a:custGeom>
              <a:avLst/>
              <a:gdLst/>
              <a:ahLst/>
              <a:cxnLst/>
              <a:rect l="l" t="t" r="r" b="b"/>
              <a:pathLst>
                <a:path w="467995" h="360045">
                  <a:moveTo>
                    <a:pt x="467868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67868" y="359663"/>
                  </a:lnTo>
                  <a:lnTo>
                    <a:pt x="4678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9"/>
            <p:cNvSpPr/>
            <p:nvPr/>
          </p:nvSpPr>
          <p:spPr>
            <a:xfrm>
              <a:off x="7892795" y="5347715"/>
              <a:ext cx="467995" cy="360045"/>
            </a:xfrm>
            <a:custGeom>
              <a:avLst/>
              <a:gdLst/>
              <a:ahLst/>
              <a:cxnLst/>
              <a:rect l="l" t="t" r="r" b="b"/>
              <a:pathLst>
                <a:path w="467995" h="360045">
                  <a:moveTo>
                    <a:pt x="0" y="359663"/>
                  </a:moveTo>
                  <a:lnTo>
                    <a:pt x="467868" y="359663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60"/>
          <p:cNvSpPr txBox="1"/>
          <p:nvPr/>
        </p:nvSpPr>
        <p:spPr>
          <a:xfrm>
            <a:off x="7748252" y="5541570"/>
            <a:ext cx="467995" cy="3600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595"/>
              </a:spcBef>
            </a:pPr>
            <a:r>
              <a:rPr sz="2700" spc="22" baseline="10802" dirty="0">
                <a:solidFill>
                  <a:srgbClr val="FFFFFF"/>
                </a:solidFill>
                <a:latin typeface="Cambria Math"/>
                <a:cs typeface="Cambria Math"/>
              </a:rPr>
              <a:t>𝑞</a:t>
            </a:r>
            <a:r>
              <a:rPr sz="1300" spc="15" dirty="0">
                <a:solidFill>
                  <a:srgbClr val="FFFFFF"/>
                </a:solidFill>
                <a:latin typeface="Cambria Math"/>
                <a:cs typeface="Cambria Math"/>
              </a:rPr>
              <a:t>0,1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71" name="object 61"/>
          <p:cNvGrpSpPr/>
          <p:nvPr/>
        </p:nvGrpSpPr>
        <p:grpSpPr>
          <a:xfrm>
            <a:off x="6338298" y="4174289"/>
            <a:ext cx="482600" cy="374015"/>
            <a:chOff x="6482841" y="3980434"/>
            <a:chExt cx="482600" cy="374015"/>
          </a:xfrm>
        </p:grpSpPr>
        <p:sp>
          <p:nvSpPr>
            <p:cNvPr id="72" name="object 62"/>
            <p:cNvSpPr/>
            <p:nvPr/>
          </p:nvSpPr>
          <p:spPr>
            <a:xfrm>
              <a:off x="6489191" y="3986784"/>
              <a:ext cx="469900" cy="361315"/>
            </a:xfrm>
            <a:custGeom>
              <a:avLst/>
              <a:gdLst/>
              <a:ahLst/>
              <a:cxnLst/>
              <a:rect l="l" t="t" r="r" b="b"/>
              <a:pathLst>
                <a:path w="469900" h="361314">
                  <a:moveTo>
                    <a:pt x="469391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469391" y="361188"/>
                  </a:lnTo>
                  <a:lnTo>
                    <a:pt x="46939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3"/>
            <p:cNvSpPr/>
            <p:nvPr/>
          </p:nvSpPr>
          <p:spPr>
            <a:xfrm>
              <a:off x="6489191" y="3986784"/>
              <a:ext cx="469900" cy="361315"/>
            </a:xfrm>
            <a:custGeom>
              <a:avLst/>
              <a:gdLst/>
              <a:ahLst/>
              <a:cxnLst/>
              <a:rect l="l" t="t" r="r" b="b"/>
              <a:pathLst>
                <a:path w="469900" h="361314">
                  <a:moveTo>
                    <a:pt x="0" y="361188"/>
                  </a:moveTo>
                  <a:lnTo>
                    <a:pt x="469391" y="361188"/>
                  </a:lnTo>
                  <a:lnTo>
                    <a:pt x="469391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64"/>
          <p:cNvSpPr txBox="1"/>
          <p:nvPr/>
        </p:nvSpPr>
        <p:spPr>
          <a:xfrm>
            <a:off x="6344648" y="4180639"/>
            <a:ext cx="469900" cy="36131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00"/>
              </a:spcBef>
            </a:pPr>
            <a:r>
              <a:rPr sz="2700" spc="22" baseline="10802" dirty="0">
                <a:solidFill>
                  <a:srgbClr val="FFFFFF"/>
                </a:solidFill>
                <a:latin typeface="Cambria Math"/>
                <a:cs typeface="Cambria Math"/>
              </a:rPr>
              <a:t>𝑘</a:t>
            </a:r>
            <a:r>
              <a:rPr sz="1300" spc="15" dirty="0">
                <a:solidFill>
                  <a:srgbClr val="FFFFFF"/>
                </a:solidFill>
                <a:latin typeface="Cambria Math"/>
                <a:cs typeface="Cambria Math"/>
              </a:rPr>
              <a:t>0,9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5" name="object 65"/>
          <p:cNvSpPr txBox="1"/>
          <p:nvPr/>
        </p:nvSpPr>
        <p:spPr>
          <a:xfrm>
            <a:off x="6338298" y="2577137"/>
            <a:ext cx="479425" cy="332740"/>
          </a:xfrm>
          <a:prstGeom prst="rect">
            <a:avLst/>
          </a:prstGeom>
          <a:solidFill>
            <a:srgbClr val="C360C9"/>
          </a:solidFill>
        </p:spPr>
        <p:txBody>
          <a:bodyPr vert="horz" wrap="square" lIns="0" tIns="64135" rIns="0" bIns="0" rtlCol="0">
            <a:spAutoFit/>
          </a:bodyPr>
          <a:lstStyle/>
          <a:p>
            <a:pPr marL="22860">
              <a:lnSpc>
                <a:spcPts val="2110"/>
              </a:lnSpc>
              <a:spcBef>
                <a:spcPts val="505"/>
              </a:spcBef>
            </a:pPr>
            <a:r>
              <a:rPr sz="2700" spc="15" baseline="10802" dirty="0">
                <a:solidFill>
                  <a:srgbClr val="FFFFFF"/>
                </a:solidFill>
                <a:latin typeface="Cambria Math"/>
                <a:cs typeface="Cambria Math"/>
              </a:rPr>
              <a:t>𝑣</a:t>
            </a:r>
            <a:r>
              <a:rPr sz="1300" spc="10" dirty="0">
                <a:solidFill>
                  <a:srgbClr val="FFFFFF"/>
                </a:solidFill>
                <a:latin typeface="Cambria Math"/>
                <a:cs typeface="Cambria Math"/>
              </a:rPr>
              <a:t>0,9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6" name="object 66"/>
          <p:cNvSpPr txBox="1"/>
          <p:nvPr/>
        </p:nvSpPr>
        <p:spPr>
          <a:xfrm>
            <a:off x="8984216" y="5506264"/>
            <a:ext cx="474345" cy="3727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8191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645"/>
              </a:spcBef>
            </a:pPr>
            <a:r>
              <a:rPr sz="2700" spc="7" baseline="10802" dirty="0">
                <a:solidFill>
                  <a:srgbClr val="FFFFFF"/>
                </a:solidFill>
                <a:latin typeface="Cambria Math"/>
                <a:cs typeface="Cambria Math"/>
              </a:rPr>
              <a:t>𝑞</a:t>
            </a:r>
            <a:r>
              <a:rPr sz="1300" spc="5" dirty="0">
                <a:solidFill>
                  <a:srgbClr val="FFFFFF"/>
                </a:solidFill>
                <a:latin typeface="Cambria Math"/>
                <a:cs typeface="Cambria Math"/>
              </a:rPr>
              <a:t>0,9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77" name="object 67"/>
          <p:cNvGrpSpPr/>
          <p:nvPr/>
        </p:nvGrpSpPr>
        <p:grpSpPr>
          <a:xfrm>
            <a:off x="6338298" y="3151684"/>
            <a:ext cx="479425" cy="339090"/>
            <a:chOff x="6482841" y="2957829"/>
            <a:chExt cx="479425" cy="339090"/>
          </a:xfrm>
        </p:grpSpPr>
        <p:sp>
          <p:nvSpPr>
            <p:cNvPr id="78" name="object 68"/>
            <p:cNvSpPr/>
            <p:nvPr/>
          </p:nvSpPr>
          <p:spPr>
            <a:xfrm>
              <a:off x="6489191" y="2964179"/>
              <a:ext cx="466725" cy="326390"/>
            </a:xfrm>
            <a:custGeom>
              <a:avLst/>
              <a:gdLst/>
              <a:ahLst/>
              <a:cxnLst/>
              <a:rect l="l" t="t" r="r" b="b"/>
              <a:pathLst>
                <a:path w="466725" h="326389">
                  <a:moveTo>
                    <a:pt x="466343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466343" y="326136"/>
                  </a:lnTo>
                  <a:lnTo>
                    <a:pt x="466343" y="0"/>
                  </a:lnTo>
                  <a:close/>
                </a:path>
              </a:pathLst>
            </a:custGeom>
            <a:solidFill>
              <a:srgbClr val="C36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69"/>
            <p:cNvSpPr/>
            <p:nvPr/>
          </p:nvSpPr>
          <p:spPr>
            <a:xfrm>
              <a:off x="6489191" y="2964179"/>
              <a:ext cx="466725" cy="326390"/>
            </a:xfrm>
            <a:custGeom>
              <a:avLst/>
              <a:gdLst/>
              <a:ahLst/>
              <a:cxnLst/>
              <a:rect l="l" t="t" r="r" b="b"/>
              <a:pathLst>
                <a:path w="466725" h="326389">
                  <a:moveTo>
                    <a:pt x="0" y="326136"/>
                  </a:moveTo>
                  <a:lnTo>
                    <a:pt x="466343" y="326136"/>
                  </a:lnTo>
                  <a:lnTo>
                    <a:pt x="466343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2700">
              <a:solidFill>
                <a:srgbClr val="C36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70"/>
          <p:cNvSpPr txBox="1"/>
          <p:nvPr/>
        </p:nvSpPr>
        <p:spPr>
          <a:xfrm>
            <a:off x="6344648" y="3158034"/>
            <a:ext cx="466725" cy="32639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3970">
              <a:lnSpc>
                <a:spcPts val="2110"/>
              </a:lnSpc>
              <a:spcBef>
                <a:spcPts val="455"/>
              </a:spcBef>
            </a:pPr>
            <a:r>
              <a:rPr sz="2700" spc="22" baseline="10802" dirty="0">
                <a:solidFill>
                  <a:srgbClr val="FFFFFF"/>
                </a:solidFill>
                <a:latin typeface="Cambria Math"/>
                <a:cs typeface="Cambria Math"/>
              </a:rPr>
              <a:t>𝑣</a:t>
            </a:r>
            <a:r>
              <a:rPr sz="1300" spc="15" dirty="0">
                <a:solidFill>
                  <a:srgbClr val="FFFFFF"/>
                </a:solidFill>
                <a:latin typeface="Cambria Math"/>
                <a:cs typeface="Cambria Math"/>
              </a:rPr>
              <a:t>0,1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81" name="object 71"/>
          <p:cNvGrpSpPr/>
          <p:nvPr/>
        </p:nvGrpSpPr>
        <p:grpSpPr>
          <a:xfrm>
            <a:off x="6338298" y="3550972"/>
            <a:ext cx="479425" cy="337820"/>
            <a:chOff x="6482841" y="3357117"/>
            <a:chExt cx="479425" cy="337820"/>
          </a:xfrm>
        </p:grpSpPr>
        <p:sp>
          <p:nvSpPr>
            <p:cNvPr id="82" name="object 72"/>
            <p:cNvSpPr/>
            <p:nvPr/>
          </p:nvSpPr>
          <p:spPr>
            <a:xfrm>
              <a:off x="6489191" y="3363467"/>
              <a:ext cx="466725" cy="325120"/>
            </a:xfrm>
            <a:custGeom>
              <a:avLst/>
              <a:gdLst/>
              <a:ahLst/>
              <a:cxnLst/>
              <a:rect l="l" t="t" r="r" b="b"/>
              <a:pathLst>
                <a:path w="466725" h="325120">
                  <a:moveTo>
                    <a:pt x="466343" y="0"/>
                  </a:moveTo>
                  <a:lnTo>
                    <a:pt x="0" y="0"/>
                  </a:lnTo>
                  <a:lnTo>
                    <a:pt x="0" y="324611"/>
                  </a:lnTo>
                  <a:lnTo>
                    <a:pt x="466343" y="324611"/>
                  </a:lnTo>
                  <a:lnTo>
                    <a:pt x="466343" y="0"/>
                  </a:lnTo>
                  <a:close/>
                </a:path>
              </a:pathLst>
            </a:custGeom>
            <a:solidFill>
              <a:srgbClr val="C36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3"/>
            <p:cNvSpPr/>
            <p:nvPr/>
          </p:nvSpPr>
          <p:spPr>
            <a:xfrm>
              <a:off x="6489191" y="3363467"/>
              <a:ext cx="466725" cy="325120"/>
            </a:xfrm>
            <a:custGeom>
              <a:avLst/>
              <a:gdLst/>
              <a:ahLst/>
              <a:cxnLst/>
              <a:rect l="l" t="t" r="r" b="b"/>
              <a:pathLst>
                <a:path w="466725" h="325120">
                  <a:moveTo>
                    <a:pt x="0" y="324611"/>
                  </a:moveTo>
                  <a:lnTo>
                    <a:pt x="466343" y="324611"/>
                  </a:lnTo>
                  <a:lnTo>
                    <a:pt x="466343" y="0"/>
                  </a:lnTo>
                  <a:lnTo>
                    <a:pt x="0" y="0"/>
                  </a:lnTo>
                  <a:lnTo>
                    <a:pt x="0" y="324611"/>
                  </a:lnTo>
                  <a:close/>
                </a:path>
              </a:pathLst>
            </a:custGeom>
            <a:ln w="12700">
              <a:solidFill>
                <a:srgbClr val="C36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74"/>
          <p:cNvSpPr txBox="1"/>
          <p:nvPr/>
        </p:nvSpPr>
        <p:spPr>
          <a:xfrm>
            <a:off x="6344648" y="3557322"/>
            <a:ext cx="466725" cy="32512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3970">
              <a:lnSpc>
                <a:spcPts val="2100"/>
              </a:lnSpc>
              <a:spcBef>
                <a:spcPts val="455"/>
              </a:spcBef>
            </a:pPr>
            <a:r>
              <a:rPr sz="2700" spc="22" baseline="10802" dirty="0">
                <a:solidFill>
                  <a:srgbClr val="FFFFFF"/>
                </a:solidFill>
                <a:latin typeface="Cambria Math"/>
                <a:cs typeface="Cambria Math"/>
              </a:rPr>
              <a:t>𝑣</a:t>
            </a:r>
            <a:r>
              <a:rPr sz="1300" spc="15" dirty="0">
                <a:solidFill>
                  <a:srgbClr val="FFFFFF"/>
                </a:solidFill>
                <a:latin typeface="Cambria Math"/>
                <a:cs typeface="Cambria Math"/>
              </a:rPr>
              <a:t>0,0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85" name="object 75"/>
          <p:cNvGrpSpPr/>
          <p:nvPr/>
        </p:nvGrpSpPr>
        <p:grpSpPr>
          <a:xfrm>
            <a:off x="6339822" y="4745789"/>
            <a:ext cx="479425" cy="339090"/>
            <a:chOff x="6484365" y="4551934"/>
            <a:chExt cx="479425" cy="339090"/>
          </a:xfrm>
        </p:grpSpPr>
        <p:sp>
          <p:nvSpPr>
            <p:cNvPr id="86" name="object 76"/>
            <p:cNvSpPr/>
            <p:nvPr/>
          </p:nvSpPr>
          <p:spPr>
            <a:xfrm>
              <a:off x="6490715" y="4558284"/>
              <a:ext cx="466725" cy="326390"/>
            </a:xfrm>
            <a:custGeom>
              <a:avLst/>
              <a:gdLst/>
              <a:ahLst/>
              <a:cxnLst/>
              <a:rect l="l" t="t" r="r" b="b"/>
              <a:pathLst>
                <a:path w="466725" h="326389">
                  <a:moveTo>
                    <a:pt x="466343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466343" y="326136"/>
                  </a:lnTo>
                  <a:lnTo>
                    <a:pt x="46634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77"/>
            <p:cNvSpPr/>
            <p:nvPr/>
          </p:nvSpPr>
          <p:spPr>
            <a:xfrm>
              <a:off x="6490715" y="4558284"/>
              <a:ext cx="466725" cy="326390"/>
            </a:xfrm>
            <a:custGeom>
              <a:avLst/>
              <a:gdLst/>
              <a:ahLst/>
              <a:cxnLst/>
              <a:rect l="l" t="t" r="r" b="b"/>
              <a:pathLst>
                <a:path w="466725" h="326389">
                  <a:moveTo>
                    <a:pt x="0" y="326136"/>
                  </a:moveTo>
                  <a:lnTo>
                    <a:pt x="466343" y="326136"/>
                  </a:lnTo>
                  <a:lnTo>
                    <a:pt x="466343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78"/>
          <p:cNvSpPr txBox="1"/>
          <p:nvPr/>
        </p:nvSpPr>
        <p:spPr>
          <a:xfrm>
            <a:off x="6346172" y="4752139"/>
            <a:ext cx="466725" cy="3263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1430">
              <a:lnSpc>
                <a:spcPts val="2105"/>
              </a:lnSpc>
              <a:spcBef>
                <a:spcPts val="459"/>
              </a:spcBef>
            </a:pPr>
            <a:r>
              <a:rPr sz="2700" spc="30" baseline="10802" dirty="0">
                <a:solidFill>
                  <a:srgbClr val="FFFFFF"/>
                </a:solidFill>
                <a:latin typeface="Cambria Math"/>
                <a:cs typeface="Cambria Math"/>
              </a:rPr>
              <a:t>𝑘</a:t>
            </a:r>
            <a:r>
              <a:rPr sz="1300" spc="20" dirty="0">
                <a:solidFill>
                  <a:srgbClr val="FFFFFF"/>
                </a:solidFill>
                <a:latin typeface="Cambria Math"/>
                <a:cs typeface="Cambria Math"/>
              </a:rPr>
              <a:t>0,1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89" name="object 79"/>
          <p:cNvGrpSpPr/>
          <p:nvPr/>
        </p:nvGrpSpPr>
        <p:grpSpPr>
          <a:xfrm>
            <a:off x="6338298" y="5129837"/>
            <a:ext cx="479425" cy="339090"/>
            <a:chOff x="6482841" y="4935982"/>
            <a:chExt cx="479425" cy="339090"/>
          </a:xfrm>
        </p:grpSpPr>
        <p:sp>
          <p:nvSpPr>
            <p:cNvPr id="90" name="object 80"/>
            <p:cNvSpPr/>
            <p:nvPr/>
          </p:nvSpPr>
          <p:spPr>
            <a:xfrm>
              <a:off x="6489191" y="4942332"/>
              <a:ext cx="466725" cy="326390"/>
            </a:xfrm>
            <a:custGeom>
              <a:avLst/>
              <a:gdLst/>
              <a:ahLst/>
              <a:cxnLst/>
              <a:rect l="l" t="t" r="r" b="b"/>
              <a:pathLst>
                <a:path w="466725" h="326389">
                  <a:moveTo>
                    <a:pt x="466343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466343" y="326136"/>
                  </a:lnTo>
                  <a:lnTo>
                    <a:pt x="46634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1"/>
            <p:cNvSpPr/>
            <p:nvPr/>
          </p:nvSpPr>
          <p:spPr>
            <a:xfrm>
              <a:off x="6489191" y="4942332"/>
              <a:ext cx="466725" cy="326390"/>
            </a:xfrm>
            <a:custGeom>
              <a:avLst/>
              <a:gdLst/>
              <a:ahLst/>
              <a:cxnLst/>
              <a:rect l="l" t="t" r="r" b="b"/>
              <a:pathLst>
                <a:path w="466725" h="326389">
                  <a:moveTo>
                    <a:pt x="0" y="326136"/>
                  </a:moveTo>
                  <a:lnTo>
                    <a:pt x="466343" y="326136"/>
                  </a:lnTo>
                  <a:lnTo>
                    <a:pt x="466343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82"/>
          <p:cNvSpPr txBox="1"/>
          <p:nvPr/>
        </p:nvSpPr>
        <p:spPr>
          <a:xfrm>
            <a:off x="6344648" y="5136187"/>
            <a:ext cx="466725" cy="32639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065">
              <a:lnSpc>
                <a:spcPts val="2100"/>
              </a:lnSpc>
              <a:spcBef>
                <a:spcPts val="465"/>
              </a:spcBef>
            </a:pPr>
            <a:r>
              <a:rPr sz="2700" spc="30" baseline="10802" dirty="0">
                <a:solidFill>
                  <a:srgbClr val="FFFFFF"/>
                </a:solidFill>
                <a:latin typeface="Cambria Math"/>
                <a:cs typeface="Cambria Math"/>
              </a:rPr>
              <a:t>𝑘</a:t>
            </a:r>
            <a:r>
              <a:rPr sz="1300" spc="20" dirty="0">
                <a:solidFill>
                  <a:srgbClr val="FFFFFF"/>
                </a:solidFill>
                <a:latin typeface="Cambria Math"/>
                <a:cs typeface="Cambria Math"/>
              </a:rPr>
              <a:t>0,0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3" name="object 83"/>
          <p:cNvSpPr/>
          <p:nvPr/>
        </p:nvSpPr>
        <p:spPr>
          <a:xfrm>
            <a:off x="6011528" y="4877868"/>
            <a:ext cx="1980564" cy="1813560"/>
          </a:xfrm>
          <a:custGeom>
            <a:avLst/>
            <a:gdLst/>
            <a:ahLst/>
            <a:cxnLst/>
            <a:rect l="l" t="t" r="r" b="b"/>
            <a:pathLst>
              <a:path w="1980565" h="1813560">
                <a:moveTo>
                  <a:pt x="1326261" y="1526298"/>
                </a:moveTo>
                <a:lnTo>
                  <a:pt x="1307211" y="1526298"/>
                </a:lnTo>
                <a:lnTo>
                  <a:pt x="1307211" y="1745373"/>
                </a:lnTo>
                <a:lnTo>
                  <a:pt x="114808" y="1745373"/>
                </a:lnTo>
                <a:lnTo>
                  <a:pt x="114808" y="431673"/>
                </a:lnTo>
                <a:lnTo>
                  <a:pt x="257683" y="431673"/>
                </a:lnTo>
                <a:lnTo>
                  <a:pt x="257683" y="460248"/>
                </a:lnTo>
                <a:lnTo>
                  <a:pt x="314833" y="431673"/>
                </a:lnTo>
                <a:lnTo>
                  <a:pt x="333883" y="422148"/>
                </a:lnTo>
                <a:lnTo>
                  <a:pt x="314833" y="412623"/>
                </a:lnTo>
                <a:lnTo>
                  <a:pt x="257683" y="384048"/>
                </a:lnTo>
                <a:lnTo>
                  <a:pt x="257683" y="412623"/>
                </a:lnTo>
                <a:lnTo>
                  <a:pt x="95758" y="412623"/>
                </a:lnTo>
                <a:lnTo>
                  <a:pt x="95758" y="1764436"/>
                </a:lnTo>
                <a:lnTo>
                  <a:pt x="1326261" y="1764423"/>
                </a:lnTo>
                <a:lnTo>
                  <a:pt x="1326261" y="1754898"/>
                </a:lnTo>
                <a:lnTo>
                  <a:pt x="1326261" y="1745373"/>
                </a:lnTo>
                <a:lnTo>
                  <a:pt x="1326261" y="1526298"/>
                </a:lnTo>
                <a:close/>
              </a:path>
              <a:path w="1980565" h="1813560">
                <a:moveTo>
                  <a:pt x="1980565" y="1526527"/>
                </a:moveTo>
                <a:lnTo>
                  <a:pt x="1961515" y="1526527"/>
                </a:lnTo>
                <a:lnTo>
                  <a:pt x="1961515" y="1794243"/>
                </a:lnTo>
                <a:lnTo>
                  <a:pt x="19050" y="1794243"/>
                </a:lnTo>
                <a:lnTo>
                  <a:pt x="19050" y="47625"/>
                </a:lnTo>
                <a:lnTo>
                  <a:pt x="259207" y="47625"/>
                </a:lnTo>
                <a:lnTo>
                  <a:pt x="259207" y="76200"/>
                </a:lnTo>
                <a:lnTo>
                  <a:pt x="316357" y="47625"/>
                </a:lnTo>
                <a:lnTo>
                  <a:pt x="335407" y="38100"/>
                </a:lnTo>
                <a:lnTo>
                  <a:pt x="316357" y="28575"/>
                </a:lnTo>
                <a:lnTo>
                  <a:pt x="259207" y="0"/>
                </a:lnTo>
                <a:lnTo>
                  <a:pt x="259207" y="28575"/>
                </a:lnTo>
                <a:lnTo>
                  <a:pt x="0" y="28575"/>
                </a:lnTo>
                <a:lnTo>
                  <a:pt x="0" y="1813293"/>
                </a:lnTo>
                <a:lnTo>
                  <a:pt x="1980565" y="1813293"/>
                </a:lnTo>
                <a:lnTo>
                  <a:pt x="1980565" y="1803768"/>
                </a:lnTo>
                <a:lnTo>
                  <a:pt x="1980565" y="1794243"/>
                </a:lnTo>
                <a:lnTo>
                  <a:pt x="1980565" y="152652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4"/>
          <p:cNvSpPr txBox="1"/>
          <p:nvPr/>
        </p:nvSpPr>
        <p:spPr>
          <a:xfrm>
            <a:off x="6500812" y="4540430"/>
            <a:ext cx="364490" cy="213995"/>
          </a:xfrm>
          <a:prstGeom prst="rect">
            <a:avLst/>
          </a:prstGeom>
        </p:spPr>
        <p:txBody>
          <a:bodyPr vert="vert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000" dirty="0">
                <a:latin typeface="Malgun Gothic"/>
                <a:cs typeface="Malgun Gothic"/>
              </a:rPr>
              <a:t>…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5" name="object 85"/>
          <p:cNvSpPr txBox="1"/>
          <p:nvPr/>
        </p:nvSpPr>
        <p:spPr>
          <a:xfrm>
            <a:off x="6500812" y="2940865"/>
            <a:ext cx="364490" cy="213995"/>
          </a:xfrm>
          <a:prstGeom prst="rect">
            <a:avLst/>
          </a:prstGeom>
        </p:spPr>
        <p:txBody>
          <a:bodyPr vert="vert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000" dirty="0">
                <a:latin typeface="Malgun Gothic"/>
                <a:cs typeface="Malgun Gothic"/>
              </a:rPr>
              <a:t>…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6" name="object 86"/>
          <p:cNvSpPr txBox="1"/>
          <p:nvPr/>
        </p:nvSpPr>
        <p:spPr>
          <a:xfrm>
            <a:off x="8486630" y="5354830"/>
            <a:ext cx="214629" cy="98933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000" dirty="0">
                <a:latin typeface="Malgun Gothic"/>
                <a:cs typeface="Malgun Gothic"/>
              </a:rPr>
              <a:t>…</a:t>
            </a:r>
            <a:endParaRPr sz="2000">
              <a:latin typeface="Malgun Gothic"/>
              <a:cs typeface="Malgun Gothic"/>
            </a:endParaRPr>
          </a:p>
          <a:p>
            <a:pPr marL="13335">
              <a:lnSpc>
                <a:spcPct val="100000"/>
              </a:lnSpc>
              <a:spcBef>
                <a:spcPts val="1395"/>
              </a:spcBef>
            </a:pPr>
            <a:r>
              <a:rPr sz="2000" dirty="0">
                <a:latin typeface="Malgun Gothic"/>
                <a:cs typeface="Malgun Gothic"/>
              </a:rPr>
              <a:t>…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97" name="object 8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44087" y="5901996"/>
            <a:ext cx="76200" cy="142214"/>
          </a:xfrm>
          <a:prstGeom prst="rect">
            <a:avLst/>
          </a:prstGeom>
        </p:spPr>
      </p:pic>
      <p:pic>
        <p:nvPicPr>
          <p:cNvPr id="98" name="object 8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80686" y="5873040"/>
            <a:ext cx="76200" cy="151422"/>
          </a:xfrm>
          <a:prstGeom prst="rect">
            <a:avLst/>
          </a:prstGeom>
        </p:spPr>
      </p:pic>
      <p:grpSp>
        <p:nvGrpSpPr>
          <p:cNvPr id="99" name="object 89"/>
          <p:cNvGrpSpPr/>
          <p:nvPr/>
        </p:nvGrpSpPr>
        <p:grpSpPr>
          <a:xfrm>
            <a:off x="4343636" y="2709216"/>
            <a:ext cx="5049520" cy="4224655"/>
            <a:chOff x="4488179" y="2515361"/>
            <a:chExt cx="5049520" cy="4224655"/>
          </a:xfrm>
        </p:grpSpPr>
        <p:sp>
          <p:nvSpPr>
            <p:cNvPr id="100" name="object 90"/>
            <p:cNvSpPr/>
            <p:nvPr/>
          </p:nvSpPr>
          <p:spPr>
            <a:xfrm>
              <a:off x="6037833" y="4129277"/>
              <a:ext cx="3333750" cy="2435225"/>
            </a:xfrm>
            <a:custGeom>
              <a:avLst/>
              <a:gdLst/>
              <a:ahLst/>
              <a:cxnLst/>
              <a:rect l="l" t="t" r="r" b="b"/>
              <a:pathLst>
                <a:path w="3333750" h="2435225">
                  <a:moveTo>
                    <a:pt x="375919" y="28575"/>
                  </a:moveTo>
                  <a:lnTo>
                    <a:pt x="0" y="28575"/>
                  </a:lnTo>
                  <a:lnTo>
                    <a:pt x="0" y="2434678"/>
                  </a:lnTo>
                  <a:lnTo>
                    <a:pt x="3333622" y="2434678"/>
                  </a:lnTo>
                  <a:lnTo>
                    <a:pt x="3333622" y="2425153"/>
                  </a:lnTo>
                  <a:lnTo>
                    <a:pt x="19050" y="2425153"/>
                  </a:lnTo>
                  <a:lnTo>
                    <a:pt x="9525" y="2415628"/>
                  </a:lnTo>
                  <a:lnTo>
                    <a:pt x="19050" y="2415628"/>
                  </a:lnTo>
                  <a:lnTo>
                    <a:pt x="19050" y="47625"/>
                  </a:lnTo>
                  <a:lnTo>
                    <a:pt x="9524" y="47625"/>
                  </a:lnTo>
                  <a:lnTo>
                    <a:pt x="19050" y="38100"/>
                  </a:lnTo>
                  <a:lnTo>
                    <a:pt x="375919" y="38100"/>
                  </a:lnTo>
                  <a:lnTo>
                    <a:pt x="375919" y="28575"/>
                  </a:lnTo>
                  <a:close/>
                </a:path>
                <a:path w="3333750" h="2435225">
                  <a:moveTo>
                    <a:pt x="19050" y="2415628"/>
                  </a:moveTo>
                  <a:lnTo>
                    <a:pt x="9525" y="2415628"/>
                  </a:lnTo>
                  <a:lnTo>
                    <a:pt x="19050" y="2425153"/>
                  </a:lnTo>
                  <a:lnTo>
                    <a:pt x="19050" y="2415628"/>
                  </a:lnTo>
                  <a:close/>
                </a:path>
                <a:path w="3333750" h="2435225">
                  <a:moveTo>
                    <a:pt x="3314572" y="2415628"/>
                  </a:moveTo>
                  <a:lnTo>
                    <a:pt x="19050" y="2415628"/>
                  </a:lnTo>
                  <a:lnTo>
                    <a:pt x="19050" y="2425153"/>
                  </a:lnTo>
                  <a:lnTo>
                    <a:pt x="3314572" y="2425153"/>
                  </a:lnTo>
                  <a:lnTo>
                    <a:pt x="3314572" y="2415628"/>
                  </a:lnTo>
                  <a:close/>
                </a:path>
                <a:path w="3333750" h="2435225">
                  <a:moveTo>
                    <a:pt x="3333622" y="2060384"/>
                  </a:moveTo>
                  <a:lnTo>
                    <a:pt x="3314572" y="2060384"/>
                  </a:lnTo>
                  <a:lnTo>
                    <a:pt x="3314572" y="2425153"/>
                  </a:lnTo>
                  <a:lnTo>
                    <a:pt x="3324097" y="2415628"/>
                  </a:lnTo>
                  <a:lnTo>
                    <a:pt x="3333622" y="2415628"/>
                  </a:lnTo>
                  <a:lnTo>
                    <a:pt x="3333622" y="2060384"/>
                  </a:lnTo>
                  <a:close/>
                </a:path>
                <a:path w="3333750" h="2435225">
                  <a:moveTo>
                    <a:pt x="3333622" y="2415628"/>
                  </a:moveTo>
                  <a:lnTo>
                    <a:pt x="3324097" y="2415628"/>
                  </a:lnTo>
                  <a:lnTo>
                    <a:pt x="3314572" y="2425153"/>
                  </a:lnTo>
                  <a:lnTo>
                    <a:pt x="3333622" y="2425153"/>
                  </a:lnTo>
                  <a:lnTo>
                    <a:pt x="3333622" y="2415628"/>
                  </a:lnTo>
                  <a:close/>
                </a:path>
                <a:path w="3333750" h="2435225">
                  <a:moveTo>
                    <a:pt x="375919" y="0"/>
                  </a:moveTo>
                  <a:lnTo>
                    <a:pt x="375919" y="76200"/>
                  </a:lnTo>
                  <a:lnTo>
                    <a:pt x="433069" y="47625"/>
                  </a:lnTo>
                  <a:lnTo>
                    <a:pt x="388619" y="47625"/>
                  </a:lnTo>
                  <a:lnTo>
                    <a:pt x="388619" y="28575"/>
                  </a:lnTo>
                  <a:lnTo>
                    <a:pt x="433069" y="28575"/>
                  </a:lnTo>
                  <a:lnTo>
                    <a:pt x="375919" y="0"/>
                  </a:lnTo>
                  <a:close/>
                </a:path>
                <a:path w="3333750" h="2435225">
                  <a:moveTo>
                    <a:pt x="19050" y="38100"/>
                  </a:moveTo>
                  <a:lnTo>
                    <a:pt x="9524" y="47625"/>
                  </a:lnTo>
                  <a:lnTo>
                    <a:pt x="19050" y="47625"/>
                  </a:lnTo>
                  <a:lnTo>
                    <a:pt x="19050" y="38100"/>
                  </a:lnTo>
                  <a:close/>
                </a:path>
                <a:path w="3333750" h="2435225">
                  <a:moveTo>
                    <a:pt x="375919" y="38100"/>
                  </a:moveTo>
                  <a:lnTo>
                    <a:pt x="19050" y="38100"/>
                  </a:lnTo>
                  <a:lnTo>
                    <a:pt x="19050" y="47625"/>
                  </a:lnTo>
                  <a:lnTo>
                    <a:pt x="375919" y="47625"/>
                  </a:lnTo>
                  <a:lnTo>
                    <a:pt x="375919" y="38100"/>
                  </a:lnTo>
                  <a:close/>
                </a:path>
                <a:path w="3333750" h="2435225">
                  <a:moveTo>
                    <a:pt x="433069" y="28575"/>
                  </a:moveTo>
                  <a:lnTo>
                    <a:pt x="388619" y="28575"/>
                  </a:lnTo>
                  <a:lnTo>
                    <a:pt x="388619" y="47625"/>
                  </a:lnTo>
                  <a:lnTo>
                    <a:pt x="433069" y="47625"/>
                  </a:lnTo>
                  <a:lnTo>
                    <a:pt x="452119" y="38100"/>
                  </a:lnTo>
                  <a:lnTo>
                    <a:pt x="433069" y="2857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1"/>
            <p:cNvSpPr/>
            <p:nvPr/>
          </p:nvSpPr>
          <p:spPr>
            <a:xfrm>
              <a:off x="5473700" y="2515361"/>
              <a:ext cx="4064000" cy="4224655"/>
            </a:xfrm>
            <a:custGeom>
              <a:avLst/>
              <a:gdLst/>
              <a:ahLst/>
              <a:cxnLst/>
              <a:rect l="l" t="t" r="r" b="b"/>
              <a:pathLst>
                <a:path w="4064000" h="4224655">
                  <a:moveTo>
                    <a:pt x="2152269" y="3695763"/>
                  </a:moveTo>
                  <a:lnTo>
                    <a:pt x="2133219" y="3695763"/>
                  </a:lnTo>
                  <a:lnTo>
                    <a:pt x="2133219" y="4079417"/>
                  </a:lnTo>
                  <a:lnTo>
                    <a:pt x="408051" y="4079417"/>
                  </a:lnTo>
                  <a:lnTo>
                    <a:pt x="408051" y="1021461"/>
                  </a:lnTo>
                  <a:lnTo>
                    <a:pt x="940054" y="1021461"/>
                  </a:lnTo>
                  <a:lnTo>
                    <a:pt x="940054" y="1050036"/>
                  </a:lnTo>
                  <a:lnTo>
                    <a:pt x="997204" y="1021461"/>
                  </a:lnTo>
                  <a:lnTo>
                    <a:pt x="1016254" y="1011936"/>
                  </a:lnTo>
                  <a:lnTo>
                    <a:pt x="997204" y="1002411"/>
                  </a:lnTo>
                  <a:lnTo>
                    <a:pt x="940054" y="973836"/>
                  </a:lnTo>
                  <a:lnTo>
                    <a:pt x="940054" y="1002411"/>
                  </a:lnTo>
                  <a:lnTo>
                    <a:pt x="389001" y="1002411"/>
                  </a:lnTo>
                  <a:lnTo>
                    <a:pt x="389001" y="4098467"/>
                  </a:lnTo>
                  <a:lnTo>
                    <a:pt x="2152269" y="4098467"/>
                  </a:lnTo>
                  <a:lnTo>
                    <a:pt x="2152269" y="4088942"/>
                  </a:lnTo>
                  <a:lnTo>
                    <a:pt x="2152269" y="4079417"/>
                  </a:lnTo>
                  <a:lnTo>
                    <a:pt x="2152269" y="3695763"/>
                  </a:lnTo>
                  <a:close/>
                </a:path>
                <a:path w="4064000" h="4224655">
                  <a:moveTo>
                    <a:pt x="2802382" y="3695496"/>
                  </a:moveTo>
                  <a:lnTo>
                    <a:pt x="2783332" y="3695484"/>
                  </a:lnTo>
                  <a:lnTo>
                    <a:pt x="2783332" y="4142282"/>
                  </a:lnTo>
                  <a:lnTo>
                    <a:pt x="232918" y="4142282"/>
                  </a:lnTo>
                  <a:lnTo>
                    <a:pt x="232918" y="622173"/>
                  </a:lnTo>
                  <a:lnTo>
                    <a:pt x="940054" y="622173"/>
                  </a:lnTo>
                  <a:lnTo>
                    <a:pt x="940054" y="650748"/>
                  </a:lnTo>
                  <a:lnTo>
                    <a:pt x="997204" y="622173"/>
                  </a:lnTo>
                  <a:lnTo>
                    <a:pt x="1016254" y="612648"/>
                  </a:lnTo>
                  <a:lnTo>
                    <a:pt x="997204" y="603123"/>
                  </a:lnTo>
                  <a:lnTo>
                    <a:pt x="940054" y="574548"/>
                  </a:lnTo>
                  <a:lnTo>
                    <a:pt x="940054" y="603123"/>
                  </a:lnTo>
                  <a:lnTo>
                    <a:pt x="213868" y="603123"/>
                  </a:lnTo>
                  <a:lnTo>
                    <a:pt x="213868" y="4161332"/>
                  </a:lnTo>
                  <a:lnTo>
                    <a:pt x="2802382" y="4161332"/>
                  </a:lnTo>
                  <a:lnTo>
                    <a:pt x="2802382" y="4151807"/>
                  </a:lnTo>
                  <a:lnTo>
                    <a:pt x="2802382" y="4142282"/>
                  </a:lnTo>
                  <a:lnTo>
                    <a:pt x="2802382" y="3695496"/>
                  </a:lnTo>
                  <a:close/>
                </a:path>
                <a:path w="4064000" h="4224655">
                  <a:moveTo>
                    <a:pt x="4063873" y="3695382"/>
                  </a:moveTo>
                  <a:lnTo>
                    <a:pt x="4044823" y="3695382"/>
                  </a:lnTo>
                  <a:lnTo>
                    <a:pt x="4044823" y="4205198"/>
                  </a:lnTo>
                  <a:lnTo>
                    <a:pt x="19050" y="4205198"/>
                  </a:lnTo>
                  <a:lnTo>
                    <a:pt x="19050" y="47625"/>
                  </a:lnTo>
                  <a:lnTo>
                    <a:pt x="940054" y="47625"/>
                  </a:lnTo>
                  <a:lnTo>
                    <a:pt x="940054" y="76200"/>
                  </a:lnTo>
                  <a:lnTo>
                    <a:pt x="997204" y="47625"/>
                  </a:lnTo>
                  <a:lnTo>
                    <a:pt x="1016254" y="38100"/>
                  </a:lnTo>
                  <a:lnTo>
                    <a:pt x="997204" y="28575"/>
                  </a:lnTo>
                  <a:lnTo>
                    <a:pt x="940054" y="0"/>
                  </a:lnTo>
                  <a:lnTo>
                    <a:pt x="940054" y="28575"/>
                  </a:lnTo>
                  <a:lnTo>
                    <a:pt x="0" y="28575"/>
                  </a:lnTo>
                  <a:lnTo>
                    <a:pt x="0" y="4224248"/>
                  </a:lnTo>
                  <a:lnTo>
                    <a:pt x="4063873" y="4224248"/>
                  </a:lnTo>
                  <a:lnTo>
                    <a:pt x="4063873" y="4214723"/>
                  </a:lnTo>
                  <a:lnTo>
                    <a:pt x="4063873" y="4205198"/>
                  </a:lnTo>
                  <a:lnTo>
                    <a:pt x="4063873" y="3695382"/>
                  </a:lnTo>
                  <a:close/>
                </a:path>
              </a:pathLst>
            </a:custGeom>
            <a:solidFill>
              <a:srgbClr val="C36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2"/>
            <p:cNvSpPr/>
            <p:nvPr/>
          </p:nvSpPr>
          <p:spPr>
            <a:xfrm>
              <a:off x="4744211" y="2636519"/>
              <a:ext cx="2451100" cy="796925"/>
            </a:xfrm>
            <a:custGeom>
              <a:avLst/>
              <a:gdLst/>
              <a:ahLst/>
              <a:cxnLst/>
              <a:rect l="l" t="t" r="r" b="b"/>
              <a:pathLst>
                <a:path w="2451100" h="796925">
                  <a:moveTo>
                    <a:pt x="61087" y="723772"/>
                  </a:moveTo>
                  <a:lnTo>
                    <a:pt x="0" y="783208"/>
                  </a:lnTo>
                  <a:lnTo>
                    <a:pt x="84200" y="796416"/>
                  </a:lnTo>
                  <a:lnTo>
                    <a:pt x="75795" y="770001"/>
                  </a:lnTo>
                  <a:lnTo>
                    <a:pt x="62484" y="770001"/>
                  </a:lnTo>
                  <a:lnTo>
                    <a:pt x="58547" y="757935"/>
                  </a:lnTo>
                  <a:lnTo>
                    <a:pt x="70727" y="754070"/>
                  </a:lnTo>
                  <a:lnTo>
                    <a:pt x="61087" y="723772"/>
                  </a:lnTo>
                  <a:close/>
                </a:path>
                <a:path w="2451100" h="796925">
                  <a:moveTo>
                    <a:pt x="70727" y="754070"/>
                  </a:moveTo>
                  <a:lnTo>
                    <a:pt x="58547" y="757935"/>
                  </a:lnTo>
                  <a:lnTo>
                    <a:pt x="62484" y="770001"/>
                  </a:lnTo>
                  <a:lnTo>
                    <a:pt x="74575" y="766164"/>
                  </a:lnTo>
                  <a:lnTo>
                    <a:pt x="70727" y="754070"/>
                  </a:lnTo>
                  <a:close/>
                </a:path>
                <a:path w="2451100" h="796925">
                  <a:moveTo>
                    <a:pt x="74575" y="766164"/>
                  </a:moveTo>
                  <a:lnTo>
                    <a:pt x="62484" y="770001"/>
                  </a:lnTo>
                  <a:lnTo>
                    <a:pt x="75795" y="770001"/>
                  </a:lnTo>
                  <a:lnTo>
                    <a:pt x="74575" y="766164"/>
                  </a:lnTo>
                  <a:close/>
                </a:path>
                <a:path w="2451100" h="796925">
                  <a:moveTo>
                    <a:pt x="2447036" y="0"/>
                  </a:moveTo>
                  <a:lnTo>
                    <a:pt x="70727" y="754070"/>
                  </a:lnTo>
                  <a:lnTo>
                    <a:pt x="74575" y="766164"/>
                  </a:lnTo>
                  <a:lnTo>
                    <a:pt x="2450845" y="12191"/>
                  </a:lnTo>
                  <a:lnTo>
                    <a:pt x="24470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3"/>
            <p:cNvSpPr/>
            <p:nvPr/>
          </p:nvSpPr>
          <p:spPr>
            <a:xfrm>
              <a:off x="4488179" y="3018281"/>
              <a:ext cx="3348354" cy="2086610"/>
            </a:xfrm>
            <a:custGeom>
              <a:avLst/>
              <a:gdLst/>
              <a:ahLst/>
              <a:cxnLst/>
              <a:rect l="l" t="t" r="r" b="b"/>
              <a:pathLst>
                <a:path w="3348354" h="2086610">
                  <a:moveTo>
                    <a:pt x="44577" y="2014092"/>
                  </a:moveTo>
                  <a:lnTo>
                    <a:pt x="0" y="2086609"/>
                  </a:lnTo>
                  <a:lnTo>
                    <a:pt x="84836" y="2078735"/>
                  </a:lnTo>
                  <a:lnTo>
                    <a:pt x="72260" y="2058542"/>
                  </a:lnTo>
                  <a:lnTo>
                    <a:pt x="57277" y="2058542"/>
                  </a:lnTo>
                  <a:lnTo>
                    <a:pt x="50546" y="2047747"/>
                  </a:lnTo>
                  <a:lnTo>
                    <a:pt x="61350" y="2041025"/>
                  </a:lnTo>
                  <a:lnTo>
                    <a:pt x="44577" y="2014092"/>
                  </a:lnTo>
                  <a:close/>
                </a:path>
                <a:path w="3348354" h="2086610">
                  <a:moveTo>
                    <a:pt x="61350" y="2041025"/>
                  </a:moveTo>
                  <a:lnTo>
                    <a:pt x="50546" y="2047747"/>
                  </a:lnTo>
                  <a:lnTo>
                    <a:pt x="57277" y="2058542"/>
                  </a:lnTo>
                  <a:lnTo>
                    <a:pt x="68075" y="2051823"/>
                  </a:lnTo>
                  <a:lnTo>
                    <a:pt x="61350" y="2041025"/>
                  </a:lnTo>
                  <a:close/>
                </a:path>
                <a:path w="3348354" h="2086610">
                  <a:moveTo>
                    <a:pt x="68075" y="2051823"/>
                  </a:moveTo>
                  <a:lnTo>
                    <a:pt x="57277" y="2058542"/>
                  </a:lnTo>
                  <a:lnTo>
                    <a:pt x="72260" y="2058542"/>
                  </a:lnTo>
                  <a:lnTo>
                    <a:pt x="68075" y="2051823"/>
                  </a:lnTo>
                  <a:close/>
                </a:path>
                <a:path w="3348354" h="2086610">
                  <a:moveTo>
                    <a:pt x="3341624" y="0"/>
                  </a:moveTo>
                  <a:lnTo>
                    <a:pt x="61350" y="2041025"/>
                  </a:lnTo>
                  <a:lnTo>
                    <a:pt x="68075" y="2051823"/>
                  </a:lnTo>
                  <a:lnTo>
                    <a:pt x="3348354" y="10667"/>
                  </a:lnTo>
                  <a:lnTo>
                    <a:pt x="3341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94"/>
          <p:cNvSpPr txBox="1"/>
          <p:nvPr/>
        </p:nvSpPr>
        <p:spPr>
          <a:xfrm>
            <a:off x="7240507" y="1993825"/>
            <a:ext cx="2540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300" spc="-10" dirty="0">
                <a:solidFill>
                  <a:srgbClr val="FFFFFF"/>
                </a:solidFill>
                <a:latin typeface="Cambria Math"/>
                <a:cs typeface="Cambria Math"/>
              </a:rPr>
              <a:t>,</a:t>
            </a:r>
            <a:r>
              <a:rPr sz="1300" spc="40" dirty="0">
                <a:solidFill>
                  <a:srgbClr val="FFFFFF"/>
                </a:solidFill>
                <a:latin typeface="Cambria Math"/>
                <a:cs typeface="Cambria Math"/>
              </a:rPr>
              <a:t>0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5" name="object 95"/>
          <p:cNvSpPr txBox="1"/>
          <p:nvPr/>
        </p:nvSpPr>
        <p:spPr>
          <a:xfrm>
            <a:off x="7048990" y="1881050"/>
            <a:ext cx="33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𝑧′</a:t>
            </a:r>
            <a:r>
              <a:rPr sz="1950" baseline="29914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1950" baseline="29914">
              <a:latin typeface="Cambria Math"/>
              <a:cs typeface="Cambria Math"/>
            </a:endParaRPr>
          </a:p>
        </p:txBody>
      </p:sp>
      <p:grpSp>
        <p:nvGrpSpPr>
          <p:cNvPr id="106" name="object 96"/>
          <p:cNvGrpSpPr/>
          <p:nvPr/>
        </p:nvGrpSpPr>
        <p:grpSpPr>
          <a:xfrm>
            <a:off x="7738854" y="1854760"/>
            <a:ext cx="483870" cy="372745"/>
            <a:chOff x="7883397" y="1660905"/>
            <a:chExt cx="483870" cy="372745"/>
          </a:xfrm>
        </p:grpSpPr>
        <p:sp>
          <p:nvSpPr>
            <p:cNvPr id="107" name="object 97"/>
            <p:cNvSpPr/>
            <p:nvPr/>
          </p:nvSpPr>
          <p:spPr>
            <a:xfrm>
              <a:off x="7889747" y="1667255"/>
              <a:ext cx="471170" cy="360045"/>
            </a:xfrm>
            <a:custGeom>
              <a:avLst/>
              <a:gdLst/>
              <a:ahLst/>
              <a:cxnLst/>
              <a:rect l="l" t="t" r="r" b="b"/>
              <a:pathLst>
                <a:path w="471170" h="360044">
                  <a:moveTo>
                    <a:pt x="470916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70916" y="359663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98"/>
            <p:cNvSpPr/>
            <p:nvPr/>
          </p:nvSpPr>
          <p:spPr>
            <a:xfrm>
              <a:off x="7889747" y="1667255"/>
              <a:ext cx="471170" cy="360045"/>
            </a:xfrm>
            <a:custGeom>
              <a:avLst/>
              <a:gdLst/>
              <a:ahLst/>
              <a:cxnLst/>
              <a:rect l="l" t="t" r="r" b="b"/>
              <a:pathLst>
                <a:path w="471170" h="360044">
                  <a:moveTo>
                    <a:pt x="0" y="359663"/>
                  </a:moveTo>
                  <a:lnTo>
                    <a:pt x="470916" y="359663"/>
                  </a:lnTo>
                  <a:lnTo>
                    <a:pt x="470916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99"/>
          <p:cNvSpPr txBox="1"/>
          <p:nvPr/>
        </p:nvSpPr>
        <p:spPr>
          <a:xfrm>
            <a:off x="7905478" y="1989254"/>
            <a:ext cx="2413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300" spc="-10" dirty="0">
                <a:solidFill>
                  <a:srgbClr val="FFFFFF"/>
                </a:solidFill>
                <a:latin typeface="Cambria Math"/>
                <a:cs typeface="Cambria Math"/>
              </a:rPr>
              <a:t>,</a:t>
            </a:r>
            <a:r>
              <a:rPr sz="1300" spc="4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0" name="object 100"/>
          <p:cNvSpPr txBox="1"/>
          <p:nvPr/>
        </p:nvSpPr>
        <p:spPr>
          <a:xfrm>
            <a:off x="7713963" y="1876477"/>
            <a:ext cx="32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𝑧′</a:t>
            </a:r>
            <a:r>
              <a:rPr sz="1950" baseline="29914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1950" baseline="29914">
              <a:latin typeface="Cambria Math"/>
              <a:cs typeface="Cambria Math"/>
            </a:endParaRPr>
          </a:p>
        </p:txBody>
      </p:sp>
      <p:grpSp>
        <p:nvGrpSpPr>
          <p:cNvPr id="111" name="object 101"/>
          <p:cNvGrpSpPr/>
          <p:nvPr/>
        </p:nvGrpSpPr>
        <p:grpSpPr>
          <a:xfrm>
            <a:off x="8982438" y="1854760"/>
            <a:ext cx="483870" cy="372745"/>
            <a:chOff x="9126981" y="1660905"/>
            <a:chExt cx="483870" cy="372745"/>
          </a:xfrm>
        </p:grpSpPr>
        <p:sp>
          <p:nvSpPr>
            <p:cNvPr id="112" name="object 102"/>
            <p:cNvSpPr/>
            <p:nvPr/>
          </p:nvSpPr>
          <p:spPr>
            <a:xfrm>
              <a:off x="9133331" y="1667255"/>
              <a:ext cx="471170" cy="360045"/>
            </a:xfrm>
            <a:custGeom>
              <a:avLst/>
              <a:gdLst/>
              <a:ahLst/>
              <a:cxnLst/>
              <a:rect l="l" t="t" r="r" b="b"/>
              <a:pathLst>
                <a:path w="471170" h="360044">
                  <a:moveTo>
                    <a:pt x="470916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70916" y="359663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3"/>
            <p:cNvSpPr/>
            <p:nvPr/>
          </p:nvSpPr>
          <p:spPr>
            <a:xfrm>
              <a:off x="9133331" y="1667255"/>
              <a:ext cx="471170" cy="360045"/>
            </a:xfrm>
            <a:custGeom>
              <a:avLst/>
              <a:gdLst/>
              <a:ahLst/>
              <a:cxnLst/>
              <a:rect l="l" t="t" r="r" b="b"/>
              <a:pathLst>
                <a:path w="471170" h="360044">
                  <a:moveTo>
                    <a:pt x="0" y="359663"/>
                  </a:moveTo>
                  <a:lnTo>
                    <a:pt x="470916" y="359663"/>
                  </a:lnTo>
                  <a:lnTo>
                    <a:pt x="470916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04"/>
          <p:cNvSpPr txBox="1"/>
          <p:nvPr/>
        </p:nvSpPr>
        <p:spPr>
          <a:xfrm>
            <a:off x="9152111" y="1990397"/>
            <a:ext cx="2362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300" spc="-10" dirty="0">
                <a:solidFill>
                  <a:srgbClr val="FFFFFF"/>
                </a:solidFill>
                <a:latin typeface="Cambria Math"/>
                <a:cs typeface="Cambria Math"/>
              </a:rPr>
              <a:t>,</a:t>
            </a:r>
            <a:r>
              <a:rPr sz="1300" spc="5" dirty="0">
                <a:solidFill>
                  <a:srgbClr val="FFFFFF"/>
                </a:solidFill>
                <a:latin typeface="Cambria Math"/>
                <a:cs typeface="Cambria Math"/>
              </a:rPr>
              <a:t>9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5" name="object 105"/>
          <p:cNvSpPr txBox="1"/>
          <p:nvPr/>
        </p:nvSpPr>
        <p:spPr>
          <a:xfrm>
            <a:off x="8960595" y="1877620"/>
            <a:ext cx="32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𝑧′</a:t>
            </a:r>
            <a:r>
              <a:rPr sz="1950" baseline="29914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1950" baseline="29914">
              <a:latin typeface="Cambria Math"/>
              <a:cs typeface="Cambria Math"/>
            </a:endParaRPr>
          </a:p>
        </p:txBody>
      </p:sp>
      <p:sp>
        <p:nvSpPr>
          <p:cNvPr id="116" name="object 106"/>
          <p:cNvSpPr txBox="1"/>
          <p:nvPr/>
        </p:nvSpPr>
        <p:spPr>
          <a:xfrm>
            <a:off x="907118" y="4969309"/>
            <a:ext cx="3151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Malgun Gothic"/>
                <a:cs typeface="Malgun Gothic"/>
              </a:rPr>
              <a:t>1</a:t>
            </a:r>
            <a:r>
              <a:rPr sz="1800" spc="-235" dirty="0">
                <a:latin typeface="Malgun Gothic"/>
                <a:cs typeface="Malgun Gothic"/>
              </a:rPr>
              <a:t>번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spc="-15" dirty="0">
                <a:latin typeface="Malgun Gothic"/>
                <a:cs typeface="Malgun Gothic"/>
              </a:rPr>
              <a:t>patch</a:t>
            </a:r>
            <a:r>
              <a:rPr sz="1800" spc="-100" dirty="0">
                <a:latin typeface="Malgun Gothic"/>
                <a:cs typeface="Malgun Gothic"/>
              </a:rPr>
              <a:t> </a:t>
            </a:r>
            <a:r>
              <a:rPr sz="1800" spc="-235" dirty="0">
                <a:latin typeface="Malgun Gothic"/>
                <a:cs typeface="Malgun Gothic"/>
              </a:rPr>
              <a:t>입장에서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spc="-235" dirty="0">
                <a:latin typeface="Malgun Gothic"/>
                <a:cs typeface="Malgun Gothic"/>
              </a:rPr>
              <a:t>다른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</a:pPr>
            <a:r>
              <a:rPr sz="1800" spc="10" dirty="0">
                <a:latin typeface="Malgun Gothic"/>
                <a:cs typeface="Malgun Gothic"/>
              </a:rPr>
              <a:t>emb</a:t>
            </a:r>
            <a:r>
              <a:rPr sz="1800" spc="-5" dirty="0">
                <a:latin typeface="Malgun Gothic"/>
                <a:cs typeface="Malgun Gothic"/>
              </a:rPr>
              <a:t>e</a:t>
            </a:r>
            <a:r>
              <a:rPr sz="1800" spc="-75" dirty="0">
                <a:latin typeface="Malgun Gothic"/>
                <a:cs typeface="Malgun Gothic"/>
              </a:rPr>
              <a:t>d</a:t>
            </a:r>
            <a:r>
              <a:rPr sz="1800" spc="-85" dirty="0">
                <a:latin typeface="Malgun Gothic"/>
                <a:cs typeface="Malgun Gothic"/>
              </a:rPr>
              <a:t>d</a:t>
            </a:r>
            <a:r>
              <a:rPr sz="1800" spc="-45" dirty="0">
                <a:latin typeface="Malgun Gothic"/>
                <a:cs typeface="Malgun Gothic"/>
              </a:rPr>
              <a:t>ing</a:t>
            </a:r>
            <a:r>
              <a:rPr sz="1800" spc="-100" dirty="0">
                <a:latin typeface="Malgun Gothic"/>
                <a:cs typeface="Malgun Gothic"/>
              </a:rPr>
              <a:t> </a:t>
            </a:r>
            <a:r>
              <a:rPr sz="1800" spc="20" dirty="0">
                <a:latin typeface="Malgun Gothic"/>
                <a:cs typeface="Malgun Gothic"/>
              </a:rPr>
              <a:t>v</a:t>
            </a:r>
            <a:r>
              <a:rPr sz="1800" dirty="0">
                <a:latin typeface="Malgun Gothic"/>
                <a:cs typeface="Malgun Gothic"/>
              </a:rPr>
              <a:t>ect</a:t>
            </a:r>
            <a:r>
              <a:rPr sz="1800" spc="-10" dirty="0">
                <a:latin typeface="Malgun Gothic"/>
                <a:cs typeface="Malgun Gothic"/>
              </a:rPr>
              <a:t>o</a:t>
            </a:r>
            <a:r>
              <a:rPr sz="1800" spc="-25" dirty="0">
                <a:latin typeface="Malgun Gothic"/>
                <a:cs typeface="Malgun Gothic"/>
              </a:rPr>
              <a:t>r</a:t>
            </a:r>
            <a:r>
              <a:rPr sz="1800" spc="-235" dirty="0">
                <a:latin typeface="Malgun Gothic"/>
                <a:cs typeface="Malgun Gothic"/>
              </a:rPr>
              <a:t>들과의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spc="-235" dirty="0">
                <a:latin typeface="Malgun Gothic"/>
                <a:cs typeface="Malgun Gothic"/>
              </a:rPr>
              <a:t>유사도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17" name="object 107"/>
          <p:cNvSpPr txBox="1"/>
          <p:nvPr/>
        </p:nvSpPr>
        <p:spPr>
          <a:xfrm>
            <a:off x="538920" y="3560751"/>
            <a:ext cx="25527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r>
              <a:rPr sz="1300" spc="5" dirty="0">
                <a:latin typeface="Cambria Math"/>
                <a:cs typeface="Cambria Math"/>
              </a:rPr>
              <a:t>,</a:t>
            </a:r>
            <a:r>
              <a:rPr sz="1300" spc="40" dirty="0">
                <a:latin typeface="Cambria Math"/>
                <a:cs typeface="Cambria Math"/>
              </a:rPr>
              <a:t>0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8" name="object 108"/>
          <p:cNvSpPr txBox="1"/>
          <p:nvPr/>
        </p:nvSpPr>
        <p:spPr>
          <a:xfrm>
            <a:off x="347099" y="3447976"/>
            <a:ext cx="33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𝑧′</a:t>
            </a:r>
            <a:r>
              <a:rPr sz="1950" baseline="29914" dirty="0">
                <a:latin typeface="Cambria Math"/>
                <a:cs typeface="Cambria Math"/>
              </a:rPr>
              <a:t>1</a:t>
            </a:r>
            <a:endParaRPr sz="1950" baseline="29914">
              <a:latin typeface="Cambria Math"/>
              <a:cs typeface="Cambria Math"/>
            </a:endParaRPr>
          </a:p>
        </p:txBody>
      </p:sp>
      <p:sp>
        <p:nvSpPr>
          <p:cNvPr id="119" name="object 109"/>
          <p:cNvSpPr txBox="1"/>
          <p:nvPr/>
        </p:nvSpPr>
        <p:spPr>
          <a:xfrm>
            <a:off x="813748" y="3495220"/>
            <a:ext cx="3470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10802" dirty="0">
                <a:latin typeface="Cambria Math"/>
                <a:cs typeface="Cambria Math"/>
              </a:rPr>
              <a:t>=</a:t>
            </a:r>
            <a:r>
              <a:rPr sz="2700" spc="157" baseline="10802" dirty="0">
                <a:latin typeface="Cambria Math"/>
                <a:cs typeface="Cambria Math"/>
              </a:rPr>
              <a:t> </a:t>
            </a:r>
            <a:r>
              <a:rPr sz="2700" spc="7" baseline="10802" dirty="0">
                <a:latin typeface="Cambria Math"/>
                <a:cs typeface="Cambria Math"/>
              </a:rPr>
              <a:t>𝑎</a:t>
            </a:r>
            <a:r>
              <a:rPr sz="1300" spc="40" dirty="0">
                <a:latin typeface="Cambria Math"/>
                <a:cs typeface="Cambria Math"/>
              </a:rPr>
              <a:t>0</a:t>
            </a:r>
            <a:r>
              <a:rPr sz="1300" spc="5" dirty="0">
                <a:latin typeface="Cambria Math"/>
                <a:cs typeface="Cambria Math"/>
              </a:rPr>
              <a:t>,</a:t>
            </a:r>
            <a:r>
              <a:rPr sz="1300" spc="100" dirty="0">
                <a:latin typeface="Cambria Math"/>
                <a:cs typeface="Cambria Math"/>
              </a:rPr>
              <a:t>0</a:t>
            </a:r>
            <a:r>
              <a:rPr sz="2700" spc="-30" baseline="10802" dirty="0">
                <a:latin typeface="Cambria Math"/>
                <a:cs typeface="Cambria Math"/>
              </a:rPr>
              <a:t>𝑣</a:t>
            </a:r>
            <a:r>
              <a:rPr sz="1300" spc="40" dirty="0">
                <a:latin typeface="Cambria Math"/>
                <a:cs typeface="Cambria Math"/>
              </a:rPr>
              <a:t>0</a:t>
            </a:r>
            <a:r>
              <a:rPr sz="1300" spc="5" dirty="0">
                <a:latin typeface="Cambria Math"/>
                <a:cs typeface="Cambria Math"/>
              </a:rPr>
              <a:t>,</a:t>
            </a:r>
            <a:r>
              <a:rPr sz="1300" spc="40" dirty="0">
                <a:latin typeface="Cambria Math"/>
                <a:cs typeface="Cambria Math"/>
              </a:rPr>
              <a:t>0</a:t>
            </a:r>
            <a:r>
              <a:rPr sz="1300" dirty="0">
                <a:latin typeface="Cambria Math"/>
                <a:cs typeface="Cambria Math"/>
              </a:rPr>
              <a:t> </a:t>
            </a:r>
            <a:r>
              <a:rPr sz="1300" spc="-114" dirty="0">
                <a:latin typeface="Cambria Math"/>
                <a:cs typeface="Cambria Math"/>
              </a:rPr>
              <a:t> </a:t>
            </a:r>
            <a:r>
              <a:rPr sz="2700" baseline="10802" dirty="0">
                <a:latin typeface="Cambria Math"/>
                <a:cs typeface="Cambria Math"/>
              </a:rPr>
              <a:t>+</a:t>
            </a:r>
            <a:r>
              <a:rPr sz="2700" spc="15" baseline="10802" dirty="0">
                <a:latin typeface="Cambria Math"/>
                <a:cs typeface="Cambria Math"/>
              </a:rPr>
              <a:t> </a:t>
            </a:r>
            <a:r>
              <a:rPr sz="2700" spc="7" baseline="10802" dirty="0">
                <a:latin typeface="Cambria Math"/>
                <a:cs typeface="Cambria Math"/>
              </a:rPr>
              <a:t>𝑎</a:t>
            </a:r>
            <a:r>
              <a:rPr sz="1300" spc="40" dirty="0">
                <a:latin typeface="Cambria Math"/>
                <a:cs typeface="Cambria Math"/>
              </a:rPr>
              <a:t>0</a:t>
            </a:r>
            <a:r>
              <a:rPr sz="1300" spc="5" dirty="0">
                <a:latin typeface="Cambria Math"/>
                <a:cs typeface="Cambria Math"/>
              </a:rPr>
              <a:t>,</a:t>
            </a:r>
            <a:r>
              <a:rPr sz="1300" spc="100" dirty="0">
                <a:latin typeface="Cambria Math"/>
                <a:cs typeface="Cambria Math"/>
              </a:rPr>
              <a:t>1</a:t>
            </a:r>
            <a:r>
              <a:rPr sz="2700" spc="-30" baseline="10802" dirty="0">
                <a:latin typeface="Cambria Math"/>
                <a:cs typeface="Cambria Math"/>
              </a:rPr>
              <a:t>𝑣</a:t>
            </a:r>
            <a:r>
              <a:rPr sz="1300" spc="40" dirty="0">
                <a:latin typeface="Cambria Math"/>
                <a:cs typeface="Cambria Math"/>
              </a:rPr>
              <a:t>0</a:t>
            </a:r>
            <a:r>
              <a:rPr sz="1300" spc="5" dirty="0">
                <a:latin typeface="Cambria Math"/>
                <a:cs typeface="Cambria Math"/>
              </a:rPr>
              <a:t>,</a:t>
            </a:r>
            <a:r>
              <a:rPr sz="1300" spc="40" dirty="0">
                <a:latin typeface="Cambria Math"/>
                <a:cs typeface="Cambria Math"/>
              </a:rPr>
              <a:t>1</a:t>
            </a:r>
            <a:r>
              <a:rPr sz="1300" dirty="0">
                <a:latin typeface="Cambria Math"/>
                <a:cs typeface="Cambria Math"/>
              </a:rPr>
              <a:t> </a:t>
            </a:r>
            <a:r>
              <a:rPr sz="1300" spc="-114" dirty="0">
                <a:latin typeface="Cambria Math"/>
                <a:cs typeface="Cambria Math"/>
              </a:rPr>
              <a:t> </a:t>
            </a:r>
            <a:r>
              <a:rPr sz="2700" baseline="10802" dirty="0">
                <a:latin typeface="Cambria Math"/>
                <a:cs typeface="Cambria Math"/>
              </a:rPr>
              <a:t>+</a:t>
            </a:r>
            <a:r>
              <a:rPr sz="2700" spc="15" baseline="10802" dirty="0">
                <a:latin typeface="Cambria Math"/>
                <a:cs typeface="Cambria Math"/>
              </a:rPr>
              <a:t> </a:t>
            </a:r>
            <a:r>
              <a:rPr sz="2700" baseline="10802" dirty="0">
                <a:latin typeface="Cambria Math"/>
                <a:cs typeface="Cambria Math"/>
              </a:rPr>
              <a:t>⋯</a:t>
            </a:r>
            <a:r>
              <a:rPr sz="2700" spc="-157" baseline="10802" dirty="0">
                <a:latin typeface="Cambria Math"/>
                <a:cs typeface="Cambria Math"/>
              </a:rPr>
              <a:t> </a:t>
            </a:r>
            <a:r>
              <a:rPr sz="2700" baseline="10802" dirty="0">
                <a:latin typeface="Cambria Math"/>
                <a:cs typeface="Cambria Math"/>
              </a:rPr>
              <a:t>+</a:t>
            </a:r>
            <a:r>
              <a:rPr sz="2700" spc="-7" baseline="10802" dirty="0">
                <a:latin typeface="Cambria Math"/>
                <a:cs typeface="Cambria Math"/>
              </a:rPr>
              <a:t> </a:t>
            </a:r>
            <a:r>
              <a:rPr sz="2700" spc="7" baseline="10802" dirty="0">
                <a:latin typeface="Cambria Math"/>
                <a:cs typeface="Cambria Math"/>
              </a:rPr>
              <a:t>𝑎</a:t>
            </a:r>
            <a:r>
              <a:rPr sz="1300" spc="40" dirty="0">
                <a:latin typeface="Cambria Math"/>
                <a:cs typeface="Cambria Math"/>
              </a:rPr>
              <a:t>0</a:t>
            </a:r>
            <a:r>
              <a:rPr sz="1300" spc="5" dirty="0">
                <a:latin typeface="Cambria Math"/>
                <a:cs typeface="Cambria Math"/>
              </a:rPr>
              <a:t>,</a:t>
            </a:r>
            <a:r>
              <a:rPr sz="1300" spc="80" dirty="0">
                <a:latin typeface="Cambria Math"/>
                <a:cs typeface="Cambria Math"/>
              </a:rPr>
              <a:t>9</a:t>
            </a:r>
            <a:r>
              <a:rPr sz="2700" spc="-30" baseline="10802" dirty="0">
                <a:latin typeface="Cambria Math"/>
                <a:cs typeface="Cambria Math"/>
              </a:rPr>
              <a:t>𝑣</a:t>
            </a:r>
            <a:r>
              <a:rPr sz="1300" spc="30" dirty="0">
                <a:latin typeface="Cambria Math"/>
                <a:cs typeface="Cambria Math"/>
              </a:rPr>
              <a:t>0</a:t>
            </a:r>
            <a:r>
              <a:rPr sz="1300" spc="5" dirty="0">
                <a:latin typeface="Cambria Math"/>
                <a:cs typeface="Cambria Math"/>
              </a:rPr>
              <a:t>,9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0" name="object 110"/>
          <p:cNvSpPr txBox="1"/>
          <p:nvPr/>
        </p:nvSpPr>
        <p:spPr>
          <a:xfrm>
            <a:off x="9809463" y="1908101"/>
            <a:ext cx="510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64</a:t>
            </a:r>
            <a:r>
              <a:rPr sz="1800" spc="5" dirty="0">
                <a:latin typeface="Malgun Gothic"/>
                <a:cs typeface="Malgun Gothic"/>
              </a:rPr>
              <a:t>-</a:t>
            </a:r>
            <a:r>
              <a:rPr sz="1800" dirty="0">
                <a:latin typeface="Malgun Gothic"/>
                <a:cs typeface="Malgun Gothic"/>
              </a:rPr>
              <a:t>d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21" name="object 111"/>
          <p:cNvSpPr txBox="1"/>
          <p:nvPr/>
        </p:nvSpPr>
        <p:spPr>
          <a:xfrm>
            <a:off x="9739359" y="6048859"/>
            <a:ext cx="637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768-d</a:t>
            </a:r>
            <a:endParaRPr sz="180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093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example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object 16"/>
          <p:cNvGrpSpPr/>
          <p:nvPr/>
        </p:nvGrpSpPr>
        <p:grpSpPr>
          <a:xfrm>
            <a:off x="8445599" y="772099"/>
            <a:ext cx="4277106" cy="2279903"/>
            <a:chOff x="9195816" y="6095"/>
            <a:chExt cx="2983230" cy="1638300"/>
          </a:xfrm>
        </p:grpSpPr>
        <p:sp>
          <p:nvSpPr>
            <p:cNvPr id="9" name="object 17"/>
            <p:cNvSpPr/>
            <p:nvPr/>
          </p:nvSpPr>
          <p:spPr>
            <a:xfrm>
              <a:off x="9195816" y="6095"/>
              <a:ext cx="2976372" cy="1638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8"/>
            <p:cNvSpPr/>
            <p:nvPr/>
          </p:nvSpPr>
          <p:spPr>
            <a:xfrm>
              <a:off x="11324844" y="778764"/>
              <a:ext cx="847725" cy="852169"/>
            </a:xfrm>
            <a:custGeom>
              <a:avLst/>
              <a:gdLst/>
              <a:ahLst/>
              <a:cxnLst/>
              <a:rect l="l" t="t" r="r" b="b"/>
              <a:pathLst>
                <a:path w="847725" h="852169">
                  <a:moveTo>
                    <a:pt x="847344" y="0"/>
                  </a:moveTo>
                  <a:lnTo>
                    <a:pt x="0" y="0"/>
                  </a:lnTo>
                  <a:lnTo>
                    <a:pt x="0" y="851915"/>
                  </a:lnTo>
                  <a:lnTo>
                    <a:pt x="847344" y="851915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1324844" y="778764"/>
              <a:ext cx="847725" cy="852169"/>
            </a:xfrm>
            <a:custGeom>
              <a:avLst/>
              <a:gdLst/>
              <a:ahLst/>
              <a:cxnLst/>
              <a:rect l="l" t="t" r="r" b="b"/>
              <a:pathLst>
                <a:path w="847725" h="852169">
                  <a:moveTo>
                    <a:pt x="0" y="851915"/>
                  </a:moveTo>
                  <a:lnTo>
                    <a:pt x="847344" y="851915"/>
                  </a:lnTo>
                  <a:lnTo>
                    <a:pt x="847344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/>
          <p:cNvSpPr txBox="1"/>
          <p:nvPr/>
        </p:nvSpPr>
        <p:spPr>
          <a:xfrm>
            <a:off x="1460823" y="1729345"/>
            <a:ext cx="5760640" cy="7566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Transformer encoder: Multi-head self attention</a:t>
            </a: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Self attention 12번 수행</a:t>
            </a:r>
          </a:p>
        </p:txBody>
      </p:sp>
      <p:sp>
        <p:nvSpPr>
          <p:cNvPr id="14" name="object 12"/>
          <p:cNvSpPr txBox="1"/>
          <p:nvPr/>
        </p:nvSpPr>
        <p:spPr>
          <a:xfrm>
            <a:off x="9252331" y="5888837"/>
            <a:ext cx="637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768</a:t>
            </a:r>
            <a:r>
              <a:rPr sz="1800" spc="45" dirty="0">
                <a:cs typeface="Noto Sans CJK JP Black"/>
              </a:rPr>
              <a:t>-</a:t>
            </a:r>
            <a:r>
              <a:rPr sz="1800" spc="-100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graphicFrame>
        <p:nvGraphicFramePr>
          <p:cNvPr id="15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99181"/>
              </p:ext>
            </p:extLst>
          </p:nvPr>
        </p:nvGraphicFramePr>
        <p:xfrm>
          <a:off x="345947" y="3497273"/>
          <a:ext cx="2246199" cy="43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3">
                <a:tc>
                  <a:txBody>
                    <a:bodyPr/>
                    <a:lstStyle/>
                    <a:p>
                      <a:pPr marL="91440">
                        <a:lnSpc>
                          <a:spcPts val="1545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𝑧′</a:t>
                      </a:r>
                      <a:r>
                        <a:rPr sz="1950" spc="-15" baseline="29914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1</a:t>
                      </a:r>
                      <a:endParaRPr sz="1950" baseline="29914" dirty="0">
                        <a:latin typeface="DejaVu Sans Condensed"/>
                        <a:cs typeface="DejaVu Sans Condensed"/>
                      </a:endParaRPr>
                    </a:p>
                    <a:p>
                      <a:pPr marL="261620">
                        <a:lnSpc>
                          <a:spcPts val="944"/>
                        </a:lnSpc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</a:t>
                      </a:r>
                      <a:r>
                        <a:rPr lang="en-US"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,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0</a:t>
                      </a:r>
                      <a:endParaRPr sz="1300" dirty="0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545"/>
                        </a:lnSpc>
                        <a:spcBef>
                          <a:spcPts val="540"/>
                        </a:spcBef>
                      </a:pPr>
                      <a:r>
                        <a:rPr sz="1800" spc="25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𝑧′</a:t>
                      </a:r>
                      <a:r>
                        <a:rPr sz="1950" spc="37" baseline="29914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𝟐</a:t>
                      </a:r>
                      <a:endParaRPr sz="1950" baseline="29914">
                        <a:latin typeface="DejaVu Sans Condensed"/>
                        <a:cs typeface="DejaVu Sans Condensed"/>
                      </a:endParaRPr>
                    </a:p>
                    <a:p>
                      <a:pPr marL="261620">
                        <a:lnSpc>
                          <a:spcPts val="944"/>
                        </a:lnSpc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𝟏,0</a:t>
                      </a:r>
                      <a:endParaRPr sz="1300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730"/>
                        </a:lnSpc>
                      </a:pPr>
                      <a:r>
                        <a:rPr sz="2700" spc="60" baseline="-21604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𝑧′</a:t>
                      </a:r>
                      <a:r>
                        <a:rPr sz="1300" spc="4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𝟏𝟐</a:t>
                      </a:r>
                      <a:endParaRPr sz="1300" dirty="0">
                        <a:latin typeface="DejaVu Sans Condensed"/>
                        <a:cs typeface="DejaVu Sans Condensed"/>
                      </a:endParaRPr>
                    </a:p>
                    <a:p>
                      <a:pPr marL="180975">
                        <a:lnSpc>
                          <a:spcPts val="1305"/>
                        </a:lnSpc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𝟏,0</a:t>
                      </a:r>
                      <a:endParaRPr sz="1300" dirty="0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14"/>
          <p:cNvSpPr txBox="1"/>
          <p:nvPr/>
        </p:nvSpPr>
        <p:spPr>
          <a:xfrm>
            <a:off x="9252331" y="2898775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768</a:t>
            </a:r>
            <a:r>
              <a:rPr sz="1800" spc="50" dirty="0">
                <a:cs typeface="Noto Sans CJK JP Black"/>
              </a:rPr>
              <a:t>-</a:t>
            </a:r>
            <a:r>
              <a:rPr sz="1800" spc="-105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472186" y="2814573"/>
            <a:ext cx="2064385" cy="396262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8110" rIns="0" bIns="0" rtlCol="0">
            <a:spAutoFit/>
          </a:bodyPr>
          <a:lstStyle/>
          <a:p>
            <a:pPr marR="81280" algn="ctr">
              <a:lnSpc>
                <a:spcPct val="100000"/>
              </a:lnSpc>
              <a:spcBef>
                <a:spcPts val="930"/>
              </a:spcBef>
            </a:pPr>
            <a:r>
              <a:rPr sz="2700" spc="-30" baseline="10802" dirty="0">
                <a:solidFill>
                  <a:srgbClr val="FFFFFF"/>
                </a:solidFill>
                <a:cs typeface="DejaVu Sans Condensed"/>
              </a:rPr>
              <a:t>𝑧′</a:t>
            </a:r>
            <a:r>
              <a:rPr sz="1300" spc="-20" dirty="0">
                <a:solidFill>
                  <a:srgbClr val="FFFFFF"/>
                </a:solidFill>
                <a:cs typeface="DejaVu Sans Condensed"/>
              </a:rPr>
              <a:t>1,0</a:t>
            </a:r>
            <a:endParaRPr sz="1300">
              <a:cs typeface="DejaVu Sans Condensed"/>
            </a:endParaRPr>
          </a:p>
        </p:txBody>
      </p:sp>
      <p:sp>
        <p:nvSpPr>
          <p:cNvPr id="18" name="object 20"/>
          <p:cNvSpPr txBox="1"/>
          <p:nvPr/>
        </p:nvSpPr>
        <p:spPr>
          <a:xfrm>
            <a:off x="478536" y="5804915"/>
            <a:ext cx="2051685" cy="389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R="83185" algn="ctr">
              <a:lnSpc>
                <a:spcPct val="100000"/>
              </a:lnSpc>
              <a:spcBef>
                <a:spcPts val="880"/>
              </a:spcBef>
            </a:pPr>
            <a:r>
              <a:rPr sz="2700" spc="-75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50" dirty="0">
                <a:solidFill>
                  <a:srgbClr val="FFFFFF"/>
                </a:solidFill>
                <a:cs typeface="DejaVu Sans Condensed"/>
              </a:rPr>
              <a:t>0,0</a:t>
            </a:r>
            <a:endParaRPr sz="1300">
              <a:cs typeface="DejaVu Sans Condensed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472186" y="5114290"/>
            <a:ext cx="2064385" cy="347531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69850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550"/>
              </a:spcBef>
            </a:pPr>
            <a:r>
              <a:rPr sz="1800" spc="-130" dirty="0">
                <a:solidFill>
                  <a:srgbClr val="FFFFFF"/>
                </a:solidFill>
                <a:cs typeface="Noto Sans CJK JP Black"/>
              </a:rPr>
              <a:t>Normalized</a:t>
            </a:r>
            <a:r>
              <a:rPr sz="1800" spc="-8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55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950" spc="-82" baseline="-14957" dirty="0">
                <a:solidFill>
                  <a:srgbClr val="FFFFFF"/>
                </a:solidFill>
                <a:cs typeface="DejaVu Sans Condensed"/>
              </a:rPr>
              <a:t>0,0</a:t>
            </a:r>
            <a:endParaRPr sz="1950" baseline="-14957">
              <a:cs typeface="DejaVu Sans Condensed"/>
            </a:endParaRPr>
          </a:p>
        </p:txBody>
      </p:sp>
      <p:sp>
        <p:nvSpPr>
          <p:cNvPr id="20" name="object 22"/>
          <p:cNvSpPr txBox="1"/>
          <p:nvPr/>
        </p:nvSpPr>
        <p:spPr>
          <a:xfrm>
            <a:off x="5081778" y="4752803"/>
            <a:ext cx="337820" cy="142621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3200" spc="-830" dirty="0">
                <a:cs typeface="Noto Sans CJK JP Black"/>
              </a:rPr>
              <a:t>…</a:t>
            </a:r>
            <a:endParaRPr sz="3200">
              <a:cs typeface="Noto Sans CJK JP Black"/>
            </a:endParaRPr>
          </a:p>
          <a:p>
            <a:pPr marL="22860">
              <a:lnSpc>
                <a:spcPct val="100000"/>
              </a:lnSpc>
              <a:spcBef>
                <a:spcPts val="1675"/>
              </a:spcBef>
            </a:pPr>
            <a:r>
              <a:rPr sz="3200" spc="-830" dirty="0">
                <a:cs typeface="Noto Sans CJK JP Black"/>
              </a:rPr>
              <a:t>…</a:t>
            </a:r>
            <a:endParaRPr sz="3200">
              <a:cs typeface="Noto Sans CJK JP Black"/>
            </a:endParaRPr>
          </a:p>
        </p:txBody>
      </p:sp>
      <p:sp>
        <p:nvSpPr>
          <p:cNvPr id="21" name="object 23"/>
          <p:cNvSpPr/>
          <p:nvPr/>
        </p:nvSpPr>
        <p:spPr>
          <a:xfrm>
            <a:off x="1447800" y="4863846"/>
            <a:ext cx="114300" cy="251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1447800" y="5552694"/>
            <a:ext cx="114300" cy="2527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/>
          <p:cNvSpPr txBox="1"/>
          <p:nvPr/>
        </p:nvSpPr>
        <p:spPr>
          <a:xfrm>
            <a:off x="2860548" y="5797296"/>
            <a:ext cx="2051685" cy="389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R="82550" algn="ctr">
              <a:lnSpc>
                <a:spcPct val="100000"/>
              </a:lnSpc>
              <a:spcBef>
                <a:spcPts val="880"/>
              </a:spcBef>
            </a:pPr>
            <a:r>
              <a:rPr sz="2700" spc="-82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55" dirty="0">
                <a:solidFill>
                  <a:srgbClr val="FFFFFF"/>
                </a:solidFill>
                <a:cs typeface="DejaVu Sans Condensed"/>
              </a:rPr>
              <a:t>0,0</a:t>
            </a:r>
            <a:endParaRPr sz="1300">
              <a:cs typeface="DejaVu Sans Condensed"/>
            </a:endParaRPr>
          </a:p>
        </p:txBody>
      </p:sp>
      <p:sp>
        <p:nvSpPr>
          <p:cNvPr id="24" name="object 26"/>
          <p:cNvSpPr txBox="1"/>
          <p:nvPr/>
        </p:nvSpPr>
        <p:spPr>
          <a:xfrm>
            <a:off x="2854198" y="5105146"/>
            <a:ext cx="2064385" cy="34945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175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565"/>
              </a:spcBef>
            </a:pPr>
            <a:r>
              <a:rPr sz="1800" spc="-130" dirty="0">
                <a:solidFill>
                  <a:srgbClr val="FFFFFF"/>
                </a:solidFill>
                <a:cs typeface="Noto Sans CJK JP Black"/>
              </a:rPr>
              <a:t>Normalized</a:t>
            </a:r>
            <a:r>
              <a:rPr sz="1800" spc="-8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55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950" spc="-82" baseline="-14957" dirty="0">
                <a:solidFill>
                  <a:srgbClr val="FFFFFF"/>
                </a:solidFill>
                <a:cs typeface="DejaVu Sans Condensed"/>
              </a:rPr>
              <a:t>0,1</a:t>
            </a:r>
            <a:endParaRPr sz="1950" baseline="-14957">
              <a:cs typeface="DejaVu Sans Condensed"/>
            </a:endParaRPr>
          </a:p>
        </p:txBody>
      </p:sp>
      <p:sp>
        <p:nvSpPr>
          <p:cNvPr id="25" name="object 27"/>
          <p:cNvSpPr/>
          <p:nvPr/>
        </p:nvSpPr>
        <p:spPr>
          <a:xfrm>
            <a:off x="3829811" y="4856226"/>
            <a:ext cx="114300" cy="251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/>
          <p:cNvSpPr/>
          <p:nvPr/>
        </p:nvSpPr>
        <p:spPr>
          <a:xfrm>
            <a:off x="3829811" y="5545073"/>
            <a:ext cx="114300" cy="2527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9"/>
          <p:cNvSpPr txBox="1"/>
          <p:nvPr/>
        </p:nvSpPr>
        <p:spPr>
          <a:xfrm>
            <a:off x="5602223" y="5797296"/>
            <a:ext cx="2051685" cy="389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R="81280" algn="ctr">
              <a:lnSpc>
                <a:spcPct val="100000"/>
              </a:lnSpc>
              <a:spcBef>
                <a:spcPts val="880"/>
              </a:spcBef>
            </a:pPr>
            <a:r>
              <a:rPr sz="2700" spc="-82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55" dirty="0">
                <a:solidFill>
                  <a:srgbClr val="FFFFFF"/>
                </a:solidFill>
                <a:cs typeface="DejaVu Sans Condensed"/>
              </a:rPr>
              <a:t>0,0</a:t>
            </a:r>
            <a:endParaRPr sz="1300">
              <a:cs typeface="DejaVu Sans Condensed"/>
            </a:endParaRPr>
          </a:p>
        </p:txBody>
      </p:sp>
      <p:sp>
        <p:nvSpPr>
          <p:cNvPr id="28" name="object 30"/>
          <p:cNvSpPr txBox="1"/>
          <p:nvPr/>
        </p:nvSpPr>
        <p:spPr>
          <a:xfrm>
            <a:off x="5595873" y="5105146"/>
            <a:ext cx="2064385" cy="34945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1755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565"/>
              </a:spcBef>
            </a:pPr>
            <a:r>
              <a:rPr sz="1800" spc="-130" dirty="0">
                <a:solidFill>
                  <a:srgbClr val="FFFFFF"/>
                </a:solidFill>
                <a:cs typeface="Noto Sans CJK JP Black"/>
              </a:rPr>
              <a:t>Normalized</a:t>
            </a:r>
            <a:r>
              <a:rPr sz="1800" spc="-8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60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950" spc="-89" baseline="-14957" dirty="0">
                <a:solidFill>
                  <a:srgbClr val="FFFFFF"/>
                </a:solidFill>
                <a:cs typeface="DejaVu Sans Condensed"/>
              </a:rPr>
              <a:t>0,9</a:t>
            </a:r>
            <a:endParaRPr sz="1950" baseline="-14957">
              <a:cs typeface="DejaVu Sans Condensed"/>
            </a:endParaRPr>
          </a:p>
        </p:txBody>
      </p:sp>
      <p:sp>
        <p:nvSpPr>
          <p:cNvPr id="29" name="object 31"/>
          <p:cNvSpPr/>
          <p:nvPr/>
        </p:nvSpPr>
        <p:spPr>
          <a:xfrm>
            <a:off x="6571488" y="5545073"/>
            <a:ext cx="114300" cy="2527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2"/>
          <p:cNvGrpSpPr/>
          <p:nvPr/>
        </p:nvGrpSpPr>
        <p:grpSpPr>
          <a:xfrm>
            <a:off x="1447800" y="3935729"/>
            <a:ext cx="5238115" cy="1172845"/>
            <a:chOff x="1447800" y="3935729"/>
            <a:chExt cx="5238115" cy="1172845"/>
          </a:xfrm>
        </p:grpSpPr>
        <p:sp>
          <p:nvSpPr>
            <p:cNvPr id="34" name="object 33"/>
            <p:cNvSpPr/>
            <p:nvPr/>
          </p:nvSpPr>
          <p:spPr>
            <a:xfrm>
              <a:off x="6571488" y="4856225"/>
              <a:ext cx="114300" cy="2519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4"/>
            <p:cNvSpPr/>
            <p:nvPr/>
          </p:nvSpPr>
          <p:spPr>
            <a:xfrm>
              <a:off x="1447800" y="3935729"/>
              <a:ext cx="114300" cy="2519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5"/>
          <p:cNvSpPr/>
          <p:nvPr/>
        </p:nvSpPr>
        <p:spPr>
          <a:xfrm>
            <a:off x="1447800" y="3254502"/>
            <a:ext cx="114300" cy="251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8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56301"/>
              </p:ext>
            </p:extLst>
          </p:nvPr>
        </p:nvGraphicFramePr>
        <p:xfrm>
          <a:off x="2830003" y="3510565"/>
          <a:ext cx="2168907" cy="43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3">
                <a:tc>
                  <a:txBody>
                    <a:bodyPr/>
                    <a:lstStyle/>
                    <a:p>
                      <a:pPr marL="91440">
                        <a:lnSpc>
                          <a:spcPts val="1545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𝑧′</a:t>
                      </a:r>
                      <a:r>
                        <a:rPr sz="1950" spc="-15" baseline="29914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1</a:t>
                      </a:r>
                      <a:endParaRPr sz="1950" baseline="29914">
                        <a:latin typeface="DejaVu Sans Condensed"/>
                        <a:cs typeface="DejaVu Sans Condensed"/>
                      </a:endParaRPr>
                    </a:p>
                    <a:p>
                      <a:pPr marL="262255">
                        <a:lnSpc>
                          <a:spcPts val="944"/>
                        </a:lnSpc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</a:t>
                      </a:r>
                      <a:r>
                        <a:rPr sz="1300" spc="5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,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</a:t>
                      </a:r>
                      <a:endParaRPr sz="1300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545"/>
                        </a:lnSpc>
                        <a:spcBef>
                          <a:spcPts val="540"/>
                        </a:spcBef>
                      </a:pPr>
                      <a:r>
                        <a:rPr sz="1800" spc="25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𝑧′</a:t>
                      </a:r>
                      <a:r>
                        <a:rPr sz="1950" spc="37" baseline="29914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𝟐</a:t>
                      </a:r>
                      <a:endParaRPr sz="1950" baseline="29914">
                        <a:latin typeface="DejaVu Sans Condensed"/>
                        <a:cs typeface="DejaVu Sans Condensed"/>
                      </a:endParaRPr>
                    </a:p>
                    <a:p>
                      <a:pPr marL="262255">
                        <a:lnSpc>
                          <a:spcPts val="944"/>
                        </a:lnSpc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</a:t>
                      </a:r>
                      <a:r>
                        <a:rPr sz="1300" spc="5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,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</a:t>
                      </a:r>
                      <a:endParaRPr sz="1300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725"/>
                        </a:lnSpc>
                      </a:pPr>
                      <a:r>
                        <a:rPr sz="2700" spc="60" baseline="-21604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𝑧′</a:t>
                      </a:r>
                      <a:r>
                        <a:rPr sz="1300" spc="4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𝟏𝟐</a:t>
                      </a:r>
                      <a:endParaRPr sz="1300" dirty="0">
                        <a:latin typeface="DejaVu Sans Condensed"/>
                        <a:cs typeface="DejaVu Sans Condensed"/>
                      </a:endParaRPr>
                    </a:p>
                    <a:p>
                      <a:pPr marL="179705">
                        <a:lnSpc>
                          <a:spcPts val="1305"/>
                        </a:lnSpc>
                      </a:pPr>
                      <a:r>
                        <a:rPr sz="1300" spc="25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𝟏,𝟏</a:t>
                      </a:r>
                      <a:endParaRPr sz="1300" dirty="0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object 37"/>
          <p:cNvSpPr txBox="1"/>
          <p:nvPr/>
        </p:nvSpPr>
        <p:spPr>
          <a:xfrm>
            <a:off x="2854198" y="2811526"/>
            <a:ext cx="2064385" cy="395621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7475" rIns="0" bIns="0" rtlCol="0">
            <a:spAutoFit/>
          </a:bodyPr>
          <a:lstStyle/>
          <a:p>
            <a:pPr marR="80645" algn="ctr">
              <a:lnSpc>
                <a:spcPct val="100000"/>
              </a:lnSpc>
              <a:spcBef>
                <a:spcPts val="925"/>
              </a:spcBef>
            </a:pPr>
            <a:r>
              <a:rPr sz="2700" spc="-37" baseline="10802" dirty="0">
                <a:solidFill>
                  <a:srgbClr val="FFFFFF"/>
                </a:solidFill>
                <a:cs typeface="DejaVu Sans Condensed"/>
              </a:rPr>
              <a:t>𝑧′</a:t>
            </a:r>
            <a:r>
              <a:rPr sz="1300" spc="-25" dirty="0">
                <a:solidFill>
                  <a:srgbClr val="FFFFFF"/>
                </a:solidFill>
                <a:cs typeface="DejaVu Sans Condensed"/>
              </a:rPr>
              <a:t>1,1</a:t>
            </a:r>
            <a:endParaRPr sz="1300">
              <a:cs typeface="DejaVu Sans Condensed"/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3829811" y="3931158"/>
            <a:ext cx="114300" cy="251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/>
          <p:cNvSpPr/>
          <p:nvPr/>
        </p:nvSpPr>
        <p:spPr>
          <a:xfrm>
            <a:off x="3829811" y="3249929"/>
            <a:ext cx="114300" cy="251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93554"/>
              </p:ext>
            </p:extLst>
          </p:nvPr>
        </p:nvGraphicFramePr>
        <p:xfrm>
          <a:off x="5595239" y="3492372"/>
          <a:ext cx="2168907" cy="43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3">
                <a:tc>
                  <a:txBody>
                    <a:bodyPr/>
                    <a:lstStyle/>
                    <a:p>
                      <a:pPr marL="92075">
                        <a:lnSpc>
                          <a:spcPts val="1545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𝑧′</a:t>
                      </a:r>
                      <a:r>
                        <a:rPr sz="1950" spc="-15" baseline="29914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1</a:t>
                      </a:r>
                      <a:endParaRPr sz="1950" baseline="29914">
                        <a:latin typeface="DejaVu Sans Condensed"/>
                        <a:cs typeface="DejaVu Sans Condensed"/>
                      </a:endParaRPr>
                    </a:p>
                    <a:p>
                      <a:pPr marL="262255">
                        <a:lnSpc>
                          <a:spcPts val="944"/>
                        </a:lnSpc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</a:t>
                      </a:r>
                      <a:r>
                        <a:rPr sz="1300" spc="5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,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𝟗</a:t>
                      </a:r>
                      <a:endParaRPr sz="1300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545"/>
                        </a:lnSpc>
                        <a:spcBef>
                          <a:spcPts val="540"/>
                        </a:spcBef>
                      </a:pPr>
                      <a:r>
                        <a:rPr sz="1800" spc="25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𝑧′</a:t>
                      </a:r>
                      <a:r>
                        <a:rPr sz="1950" spc="37" baseline="29914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𝟐</a:t>
                      </a:r>
                      <a:endParaRPr sz="1950" baseline="29914">
                        <a:latin typeface="DejaVu Sans Condensed"/>
                        <a:cs typeface="DejaVu Sans Condensed"/>
                      </a:endParaRPr>
                    </a:p>
                    <a:p>
                      <a:pPr marL="262890">
                        <a:lnSpc>
                          <a:spcPts val="944"/>
                        </a:lnSpc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</a:t>
                      </a:r>
                      <a:r>
                        <a:rPr sz="1300" spc="5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,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𝟗</a:t>
                      </a:r>
                      <a:endParaRPr sz="1300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…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725"/>
                        </a:lnSpc>
                      </a:pPr>
                      <a:r>
                        <a:rPr sz="2700" spc="60" baseline="-21604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𝑧′</a:t>
                      </a:r>
                      <a:r>
                        <a:rPr sz="1300" spc="40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𝟏𝟐</a:t>
                      </a:r>
                      <a:endParaRPr sz="1300" dirty="0">
                        <a:latin typeface="DejaVu Sans Condensed"/>
                        <a:cs typeface="DejaVu Sans Condensed"/>
                      </a:endParaRPr>
                    </a:p>
                    <a:p>
                      <a:pPr marL="180340">
                        <a:lnSpc>
                          <a:spcPts val="1305"/>
                        </a:lnSpc>
                      </a:pPr>
                      <a:r>
                        <a:rPr sz="1300" spc="25" dirty="0">
                          <a:solidFill>
                            <a:srgbClr val="FFFFFF"/>
                          </a:solidFill>
                          <a:latin typeface="DejaVu Sans Condensed"/>
                          <a:cs typeface="DejaVu Sans Condensed"/>
                        </a:rPr>
                        <a:t>𝟏,𝟗</a:t>
                      </a:r>
                      <a:endParaRPr sz="1300" dirty="0">
                        <a:latin typeface="DejaVu Sans Condensed"/>
                        <a:cs typeface="DejaVu Sans Condensed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object 41"/>
          <p:cNvSpPr txBox="1"/>
          <p:nvPr/>
        </p:nvSpPr>
        <p:spPr>
          <a:xfrm>
            <a:off x="5595873" y="2811526"/>
            <a:ext cx="2064385" cy="395621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7475" rIns="0" bIns="0" rtlCol="0">
            <a:spAutoFit/>
          </a:bodyPr>
          <a:lstStyle/>
          <a:p>
            <a:pPr marR="80010" algn="ctr">
              <a:lnSpc>
                <a:spcPct val="100000"/>
              </a:lnSpc>
              <a:spcBef>
                <a:spcPts val="925"/>
              </a:spcBef>
            </a:pPr>
            <a:r>
              <a:rPr sz="2700" spc="-44" baseline="10802" dirty="0">
                <a:solidFill>
                  <a:srgbClr val="FFFFFF"/>
                </a:solidFill>
                <a:cs typeface="DejaVu Sans Condensed"/>
              </a:rPr>
              <a:t>𝑧′</a:t>
            </a:r>
            <a:r>
              <a:rPr sz="1300" spc="-30" dirty="0">
                <a:solidFill>
                  <a:srgbClr val="FFFFFF"/>
                </a:solidFill>
                <a:cs typeface="DejaVu Sans Condensed"/>
              </a:rPr>
              <a:t>1,9</a:t>
            </a:r>
            <a:endParaRPr sz="1300">
              <a:cs typeface="DejaVu Sans Condensed"/>
            </a:endParaRPr>
          </a:p>
        </p:txBody>
      </p:sp>
      <p:sp>
        <p:nvSpPr>
          <p:cNvPr id="44" name="object 42"/>
          <p:cNvSpPr/>
          <p:nvPr/>
        </p:nvSpPr>
        <p:spPr>
          <a:xfrm>
            <a:off x="6571488" y="3249929"/>
            <a:ext cx="114300" cy="251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3"/>
          <p:cNvGrpSpPr/>
          <p:nvPr/>
        </p:nvGrpSpPr>
        <p:grpSpPr>
          <a:xfrm>
            <a:off x="472186" y="2977895"/>
            <a:ext cx="7430134" cy="3055620"/>
            <a:chOff x="472186" y="2977895"/>
            <a:chExt cx="7430134" cy="3055620"/>
          </a:xfrm>
        </p:grpSpPr>
        <p:sp>
          <p:nvSpPr>
            <p:cNvPr id="46" name="object 44"/>
            <p:cNvSpPr/>
            <p:nvPr/>
          </p:nvSpPr>
          <p:spPr>
            <a:xfrm>
              <a:off x="6571488" y="3931157"/>
              <a:ext cx="114300" cy="2519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5"/>
            <p:cNvSpPr/>
            <p:nvPr/>
          </p:nvSpPr>
          <p:spPr>
            <a:xfrm>
              <a:off x="7654290" y="2977895"/>
              <a:ext cx="247650" cy="3055620"/>
            </a:xfrm>
            <a:custGeom>
              <a:avLst/>
              <a:gdLst/>
              <a:ahLst/>
              <a:cxnLst/>
              <a:rect l="l" t="t" r="r" b="b"/>
              <a:pathLst>
                <a:path w="247650" h="3055620">
                  <a:moveTo>
                    <a:pt x="209550" y="3017189"/>
                  </a:moveTo>
                  <a:lnTo>
                    <a:pt x="0" y="3017189"/>
                  </a:lnTo>
                  <a:lnTo>
                    <a:pt x="0" y="3055289"/>
                  </a:lnTo>
                  <a:lnTo>
                    <a:pt x="247650" y="3055289"/>
                  </a:lnTo>
                  <a:lnTo>
                    <a:pt x="247650" y="3036239"/>
                  </a:lnTo>
                  <a:lnTo>
                    <a:pt x="209550" y="3036239"/>
                  </a:lnTo>
                  <a:lnTo>
                    <a:pt x="209550" y="3017189"/>
                  </a:lnTo>
                  <a:close/>
                </a:path>
                <a:path w="247650" h="3055620">
                  <a:moveTo>
                    <a:pt x="209550" y="57150"/>
                  </a:moveTo>
                  <a:lnTo>
                    <a:pt x="209550" y="3036239"/>
                  </a:lnTo>
                  <a:lnTo>
                    <a:pt x="228600" y="3017189"/>
                  </a:lnTo>
                  <a:lnTo>
                    <a:pt x="247650" y="3017189"/>
                  </a:lnTo>
                  <a:lnTo>
                    <a:pt x="247650" y="76200"/>
                  </a:lnTo>
                  <a:lnTo>
                    <a:pt x="228600" y="76200"/>
                  </a:lnTo>
                  <a:lnTo>
                    <a:pt x="209550" y="57150"/>
                  </a:lnTo>
                  <a:close/>
                </a:path>
                <a:path w="247650" h="3055620">
                  <a:moveTo>
                    <a:pt x="247650" y="3017189"/>
                  </a:moveTo>
                  <a:lnTo>
                    <a:pt x="228600" y="3017189"/>
                  </a:lnTo>
                  <a:lnTo>
                    <a:pt x="209550" y="3036239"/>
                  </a:lnTo>
                  <a:lnTo>
                    <a:pt x="247650" y="3036239"/>
                  </a:lnTo>
                  <a:lnTo>
                    <a:pt x="247650" y="3017189"/>
                  </a:lnTo>
                  <a:close/>
                </a:path>
                <a:path w="247650" h="3055620">
                  <a:moveTo>
                    <a:pt x="127000" y="0"/>
                  </a:moveTo>
                  <a:lnTo>
                    <a:pt x="12700" y="57150"/>
                  </a:lnTo>
                  <a:lnTo>
                    <a:pt x="127000" y="114300"/>
                  </a:lnTo>
                  <a:lnTo>
                    <a:pt x="127000" y="76200"/>
                  </a:lnTo>
                  <a:lnTo>
                    <a:pt x="107950" y="76200"/>
                  </a:lnTo>
                  <a:lnTo>
                    <a:pt x="107950" y="38100"/>
                  </a:lnTo>
                  <a:lnTo>
                    <a:pt x="127000" y="38100"/>
                  </a:lnTo>
                  <a:lnTo>
                    <a:pt x="127000" y="0"/>
                  </a:lnTo>
                  <a:close/>
                </a:path>
                <a:path w="247650" h="3055620">
                  <a:moveTo>
                    <a:pt x="127000" y="38100"/>
                  </a:moveTo>
                  <a:lnTo>
                    <a:pt x="107950" y="38100"/>
                  </a:lnTo>
                  <a:lnTo>
                    <a:pt x="107950" y="76200"/>
                  </a:lnTo>
                  <a:lnTo>
                    <a:pt x="127000" y="76200"/>
                  </a:lnTo>
                  <a:lnTo>
                    <a:pt x="127000" y="38100"/>
                  </a:lnTo>
                  <a:close/>
                </a:path>
                <a:path w="247650" h="3055620">
                  <a:moveTo>
                    <a:pt x="247650" y="38100"/>
                  </a:moveTo>
                  <a:lnTo>
                    <a:pt x="127000" y="38100"/>
                  </a:lnTo>
                  <a:lnTo>
                    <a:pt x="127000" y="76200"/>
                  </a:lnTo>
                  <a:lnTo>
                    <a:pt x="209550" y="76200"/>
                  </a:lnTo>
                  <a:lnTo>
                    <a:pt x="209550" y="57150"/>
                  </a:lnTo>
                  <a:lnTo>
                    <a:pt x="247650" y="57150"/>
                  </a:lnTo>
                  <a:lnTo>
                    <a:pt x="247650" y="38100"/>
                  </a:lnTo>
                  <a:close/>
                </a:path>
                <a:path w="247650" h="3055620">
                  <a:moveTo>
                    <a:pt x="247650" y="57150"/>
                  </a:moveTo>
                  <a:lnTo>
                    <a:pt x="209550" y="57150"/>
                  </a:lnTo>
                  <a:lnTo>
                    <a:pt x="228600" y="76200"/>
                  </a:lnTo>
                  <a:lnTo>
                    <a:pt x="247650" y="76200"/>
                  </a:lnTo>
                  <a:lnTo>
                    <a:pt x="24765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6"/>
            <p:cNvSpPr/>
            <p:nvPr/>
          </p:nvSpPr>
          <p:spPr>
            <a:xfrm>
              <a:off x="478536" y="4174235"/>
              <a:ext cx="7175500" cy="676910"/>
            </a:xfrm>
            <a:custGeom>
              <a:avLst/>
              <a:gdLst/>
              <a:ahLst/>
              <a:cxnLst/>
              <a:rect l="l" t="t" r="r" b="b"/>
              <a:pathLst>
                <a:path w="7175500" h="676910">
                  <a:moveTo>
                    <a:pt x="7062216" y="0"/>
                  </a:moveTo>
                  <a:lnTo>
                    <a:pt x="112776" y="0"/>
                  </a:lnTo>
                  <a:lnTo>
                    <a:pt x="68880" y="8870"/>
                  </a:lnTo>
                  <a:lnTo>
                    <a:pt x="33032" y="33051"/>
                  </a:lnTo>
                  <a:lnTo>
                    <a:pt x="8863" y="68901"/>
                  </a:lnTo>
                  <a:lnTo>
                    <a:pt x="0" y="112775"/>
                  </a:lnTo>
                  <a:lnTo>
                    <a:pt x="0" y="563880"/>
                  </a:lnTo>
                  <a:lnTo>
                    <a:pt x="8863" y="607754"/>
                  </a:lnTo>
                  <a:lnTo>
                    <a:pt x="33032" y="643604"/>
                  </a:lnTo>
                  <a:lnTo>
                    <a:pt x="68880" y="667785"/>
                  </a:lnTo>
                  <a:lnTo>
                    <a:pt x="112776" y="676656"/>
                  </a:lnTo>
                  <a:lnTo>
                    <a:pt x="7062216" y="676656"/>
                  </a:lnTo>
                  <a:lnTo>
                    <a:pt x="7106090" y="667785"/>
                  </a:lnTo>
                  <a:lnTo>
                    <a:pt x="7141940" y="643604"/>
                  </a:lnTo>
                  <a:lnTo>
                    <a:pt x="7166121" y="607754"/>
                  </a:lnTo>
                  <a:lnTo>
                    <a:pt x="7174992" y="563880"/>
                  </a:lnTo>
                  <a:lnTo>
                    <a:pt x="7174992" y="112775"/>
                  </a:lnTo>
                  <a:lnTo>
                    <a:pt x="7166121" y="68901"/>
                  </a:lnTo>
                  <a:lnTo>
                    <a:pt x="7141940" y="33051"/>
                  </a:lnTo>
                  <a:lnTo>
                    <a:pt x="7106090" y="8870"/>
                  </a:lnTo>
                  <a:lnTo>
                    <a:pt x="706221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/>
            <p:cNvSpPr/>
            <p:nvPr/>
          </p:nvSpPr>
          <p:spPr>
            <a:xfrm>
              <a:off x="478536" y="4174235"/>
              <a:ext cx="7175500" cy="676910"/>
            </a:xfrm>
            <a:custGeom>
              <a:avLst/>
              <a:gdLst/>
              <a:ahLst/>
              <a:cxnLst/>
              <a:rect l="l" t="t" r="r" b="b"/>
              <a:pathLst>
                <a:path w="7175500" h="676910">
                  <a:moveTo>
                    <a:pt x="0" y="112775"/>
                  </a:moveTo>
                  <a:lnTo>
                    <a:pt x="8863" y="68901"/>
                  </a:lnTo>
                  <a:lnTo>
                    <a:pt x="33032" y="33051"/>
                  </a:lnTo>
                  <a:lnTo>
                    <a:pt x="68880" y="8870"/>
                  </a:lnTo>
                  <a:lnTo>
                    <a:pt x="112776" y="0"/>
                  </a:lnTo>
                  <a:lnTo>
                    <a:pt x="7062216" y="0"/>
                  </a:lnTo>
                  <a:lnTo>
                    <a:pt x="7106090" y="8870"/>
                  </a:lnTo>
                  <a:lnTo>
                    <a:pt x="7141940" y="33051"/>
                  </a:lnTo>
                  <a:lnTo>
                    <a:pt x="7166121" y="68901"/>
                  </a:lnTo>
                  <a:lnTo>
                    <a:pt x="7174992" y="112775"/>
                  </a:lnTo>
                  <a:lnTo>
                    <a:pt x="7174992" y="563880"/>
                  </a:lnTo>
                  <a:lnTo>
                    <a:pt x="7166121" y="607754"/>
                  </a:lnTo>
                  <a:lnTo>
                    <a:pt x="7141940" y="643604"/>
                  </a:lnTo>
                  <a:lnTo>
                    <a:pt x="7106090" y="667785"/>
                  </a:lnTo>
                  <a:lnTo>
                    <a:pt x="7062216" y="676656"/>
                  </a:lnTo>
                  <a:lnTo>
                    <a:pt x="112776" y="676656"/>
                  </a:lnTo>
                  <a:lnTo>
                    <a:pt x="68880" y="667785"/>
                  </a:lnTo>
                  <a:lnTo>
                    <a:pt x="33032" y="643604"/>
                  </a:lnTo>
                  <a:lnTo>
                    <a:pt x="8863" y="607754"/>
                  </a:lnTo>
                  <a:lnTo>
                    <a:pt x="0" y="563880"/>
                  </a:lnTo>
                  <a:lnTo>
                    <a:pt x="0" y="112775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49"/>
          <p:cNvSpPr txBox="1"/>
          <p:nvPr/>
        </p:nvSpPr>
        <p:spPr>
          <a:xfrm>
            <a:off x="8866378" y="3569970"/>
            <a:ext cx="1396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6</a:t>
            </a:r>
            <a:r>
              <a:rPr sz="1800" spc="-100" dirty="0">
                <a:cs typeface="Noto Sans CJK JP Black"/>
              </a:rPr>
              <a:t>4</a:t>
            </a:r>
            <a:r>
              <a:rPr sz="1800" spc="-140" dirty="0">
                <a:cs typeface="Noto Sans CJK JP Black"/>
              </a:rPr>
              <a:t>*</a:t>
            </a:r>
            <a:r>
              <a:rPr sz="1800" spc="-155" dirty="0">
                <a:cs typeface="Noto Sans CJK JP Black"/>
              </a:rPr>
              <a:t>1</a:t>
            </a:r>
            <a:r>
              <a:rPr sz="1800" spc="-15" dirty="0">
                <a:cs typeface="Noto Sans CJK JP Black"/>
              </a:rPr>
              <a:t>2=</a:t>
            </a:r>
            <a:r>
              <a:rPr sz="1800" spc="-20" dirty="0">
                <a:cs typeface="Noto Sans CJK JP Black"/>
              </a:rPr>
              <a:t>7</a:t>
            </a:r>
            <a:r>
              <a:rPr sz="1800" spc="-114" dirty="0">
                <a:cs typeface="Noto Sans CJK JP Black"/>
              </a:rPr>
              <a:t>6</a:t>
            </a:r>
            <a:r>
              <a:rPr sz="1800" spc="-100" dirty="0">
                <a:cs typeface="Noto Sans CJK JP Black"/>
              </a:rPr>
              <a:t>8</a:t>
            </a:r>
            <a:r>
              <a:rPr sz="1800" spc="35" dirty="0">
                <a:cs typeface="Noto Sans CJK JP Black"/>
              </a:rPr>
              <a:t>-</a:t>
            </a:r>
            <a:r>
              <a:rPr sz="1800" spc="-105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sp>
        <p:nvSpPr>
          <p:cNvPr id="51" name="object 50"/>
          <p:cNvSpPr txBox="1"/>
          <p:nvPr/>
        </p:nvSpPr>
        <p:spPr>
          <a:xfrm>
            <a:off x="7971790" y="4368165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cs typeface="Noto Sans CJK JP Black"/>
              </a:rPr>
              <a:t>Add</a:t>
            </a:r>
            <a:endParaRPr sz="1800">
              <a:cs typeface="Noto Sans CJK JP Black"/>
            </a:endParaRPr>
          </a:p>
        </p:txBody>
      </p:sp>
      <p:sp>
        <p:nvSpPr>
          <p:cNvPr id="52" name="object 51"/>
          <p:cNvSpPr txBox="1"/>
          <p:nvPr/>
        </p:nvSpPr>
        <p:spPr>
          <a:xfrm>
            <a:off x="2717673" y="4358767"/>
            <a:ext cx="2697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cs typeface="Noto Sans CJK JP Black"/>
              </a:rPr>
              <a:t>Multi-Head </a:t>
            </a:r>
            <a:r>
              <a:rPr sz="1800" spc="-150" dirty="0">
                <a:solidFill>
                  <a:srgbClr val="FFFFFF"/>
                </a:solidFill>
                <a:cs typeface="Noto Sans CJK JP Black"/>
              </a:rPr>
              <a:t>Self</a:t>
            </a:r>
            <a:r>
              <a:rPr sz="1800" spc="-114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135" dirty="0">
                <a:solidFill>
                  <a:srgbClr val="FFFFFF"/>
                </a:solidFill>
                <a:cs typeface="Noto Sans CJK JP Black"/>
              </a:rPr>
              <a:t>Attention</a:t>
            </a:r>
            <a:endParaRPr sz="1800">
              <a:cs typeface="Noto Sans CJK JP Black"/>
            </a:endParaRPr>
          </a:p>
        </p:txBody>
      </p:sp>
    </p:spTree>
    <p:extLst>
      <p:ext uri="{BB962C8B-B14F-4D97-AF65-F5344CB8AC3E}">
        <p14:creationId xmlns:p14="http://schemas.microsoft.com/office/powerpoint/2010/main" val="332269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example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1460823" y="1729345"/>
            <a:ext cx="5760640" cy="38215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Transformer </a:t>
            </a:r>
            <a:r>
              <a:rPr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encoder:</a:t>
            </a:r>
            <a:r>
              <a:rPr 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</a:t>
            </a:r>
            <a:r>
              <a:rPr 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MLP</a:t>
            </a:r>
            <a:endParaRPr sz="16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</p:txBody>
      </p:sp>
      <p:grpSp>
        <p:nvGrpSpPr>
          <p:cNvPr id="9" name="object 33"/>
          <p:cNvGrpSpPr/>
          <p:nvPr/>
        </p:nvGrpSpPr>
        <p:grpSpPr>
          <a:xfrm>
            <a:off x="8445599" y="808013"/>
            <a:ext cx="4277107" cy="2356105"/>
            <a:chOff x="9195816" y="6095"/>
            <a:chExt cx="2983230" cy="1638300"/>
          </a:xfrm>
        </p:grpSpPr>
        <p:sp>
          <p:nvSpPr>
            <p:cNvPr id="10" name="object 34"/>
            <p:cNvSpPr/>
            <p:nvPr/>
          </p:nvSpPr>
          <p:spPr>
            <a:xfrm>
              <a:off x="9195816" y="6095"/>
              <a:ext cx="2976372" cy="1638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5"/>
            <p:cNvSpPr/>
            <p:nvPr/>
          </p:nvSpPr>
          <p:spPr>
            <a:xfrm>
              <a:off x="11324844" y="219455"/>
              <a:ext cx="847725" cy="634365"/>
            </a:xfrm>
            <a:custGeom>
              <a:avLst/>
              <a:gdLst/>
              <a:ahLst/>
              <a:cxnLst/>
              <a:rect l="l" t="t" r="r" b="b"/>
              <a:pathLst>
                <a:path w="847725" h="634365">
                  <a:moveTo>
                    <a:pt x="847344" y="0"/>
                  </a:moveTo>
                  <a:lnTo>
                    <a:pt x="0" y="0"/>
                  </a:lnTo>
                  <a:lnTo>
                    <a:pt x="0" y="633984"/>
                  </a:lnTo>
                  <a:lnTo>
                    <a:pt x="847344" y="633984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6"/>
            <p:cNvSpPr/>
            <p:nvPr/>
          </p:nvSpPr>
          <p:spPr>
            <a:xfrm>
              <a:off x="11324844" y="219455"/>
              <a:ext cx="847725" cy="634365"/>
            </a:xfrm>
            <a:custGeom>
              <a:avLst/>
              <a:gdLst/>
              <a:ahLst/>
              <a:cxnLst/>
              <a:rect l="l" t="t" r="r" b="b"/>
              <a:pathLst>
                <a:path w="847725" h="634365">
                  <a:moveTo>
                    <a:pt x="0" y="633984"/>
                  </a:moveTo>
                  <a:lnTo>
                    <a:pt x="847344" y="633984"/>
                  </a:lnTo>
                  <a:lnTo>
                    <a:pt x="847344" y="0"/>
                  </a:lnTo>
                  <a:lnTo>
                    <a:pt x="0" y="0"/>
                  </a:lnTo>
                  <a:lnTo>
                    <a:pt x="0" y="633984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7"/>
          <p:cNvSpPr txBox="1"/>
          <p:nvPr/>
        </p:nvSpPr>
        <p:spPr>
          <a:xfrm>
            <a:off x="478536" y="3354542"/>
            <a:ext cx="2051685" cy="43307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R="81280" algn="ctr">
              <a:lnSpc>
                <a:spcPct val="100000"/>
              </a:lnSpc>
              <a:spcBef>
                <a:spcPts val="875"/>
              </a:spcBef>
            </a:pPr>
            <a:r>
              <a:rPr sz="2700" spc="-89" baseline="10802" dirty="0">
                <a:solidFill>
                  <a:srgbClr val="FFFFFF"/>
                </a:solidFill>
                <a:latin typeface="DejaVu Sans Condensed"/>
                <a:cs typeface="DejaVu Sans Condensed"/>
              </a:rPr>
              <a:t>𝑧</a:t>
            </a:r>
            <a:r>
              <a:rPr sz="1300" spc="-60" dirty="0">
                <a:solidFill>
                  <a:srgbClr val="FFFFFF"/>
                </a:solidFill>
                <a:latin typeface="DejaVu Sans Condensed"/>
                <a:cs typeface="DejaVu Sans Condensed"/>
              </a:rPr>
              <a:t>1,0</a:t>
            </a:r>
            <a:endParaRPr sz="1300">
              <a:latin typeface="DejaVu Sans Condensed"/>
              <a:cs typeface="DejaVu Sans Condensed"/>
            </a:endParaRPr>
          </a:p>
        </p:txBody>
      </p:sp>
      <p:grpSp>
        <p:nvGrpSpPr>
          <p:cNvPr id="14" name="object 8"/>
          <p:cNvGrpSpPr/>
          <p:nvPr/>
        </p:nvGrpSpPr>
        <p:grpSpPr>
          <a:xfrm>
            <a:off x="8752078" y="4956012"/>
            <a:ext cx="1291590" cy="227965"/>
            <a:chOff x="8752078" y="4388865"/>
            <a:chExt cx="1291590" cy="227965"/>
          </a:xfrm>
        </p:grpSpPr>
        <p:sp>
          <p:nvSpPr>
            <p:cNvPr id="15" name="object 9"/>
            <p:cNvSpPr/>
            <p:nvPr/>
          </p:nvSpPr>
          <p:spPr>
            <a:xfrm>
              <a:off x="8752078" y="4388865"/>
              <a:ext cx="226060" cy="2275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/>
            <p:cNvSpPr/>
            <p:nvPr/>
          </p:nvSpPr>
          <p:spPr>
            <a:xfrm>
              <a:off x="9056878" y="4388865"/>
              <a:ext cx="226060" cy="2275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/>
            <p:cNvSpPr/>
            <p:nvPr/>
          </p:nvSpPr>
          <p:spPr>
            <a:xfrm>
              <a:off x="9361678" y="4388865"/>
              <a:ext cx="226060" cy="2275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/>
            <p:cNvSpPr/>
            <p:nvPr/>
          </p:nvSpPr>
          <p:spPr>
            <a:xfrm>
              <a:off x="9817354" y="4388865"/>
              <a:ext cx="226060" cy="2275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3"/>
          <p:cNvSpPr txBox="1"/>
          <p:nvPr/>
        </p:nvSpPr>
        <p:spPr>
          <a:xfrm>
            <a:off x="9611614" y="4842043"/>
            <a:ext cx="194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70" dirty="0">
                <a:latin typeface="Noto Sans CJK JP Black"/>
                <a:cs typeface="Noto Sans CJK JP Black"/>
              </a:rPr>
              <a:t>…</a:t>
            </a:r>
            <a:endParaRPr sz="1800">
              <a:latin typeface="Noto Sans CJK JP Black"/>
              <a:cs typeface="Noto Sans CJK JP Black"/>
            </a:endParaRPr>
          </a:p>
        </p:txBody>
      </p:sp>
      <p:grpSp>
        <p:nvGrpSpPr>
          <p:cNvPr id="20" name="object 14"/>
          <p:cNvGrpSpPr/>
          <p:nvPr/>
        </p:nvGrpSpPr>
        <p:grpSpPr>
          <a:xfrm>
            <a:off x="8752078" y="4271737"/>
            <a:ext cx="1291590" cy="226060"/>
            <a:chOff x="8752078" y="3704590"/>
            <a:chExt cx="1291590" cy="226060"/>
          </a:xfrm>
        </p:grpSpPr>
        <p:sp>
          <p:nvSpPr>
            <p:cNvPr id="21" name="object 15"/>
            <p:cNvSpPr/>
            <p:nvPr/>
          </p:nvSpPr>
          <p:spPr>
            <a:xfrm>
              <a:off x="8752078" y="3704590"/>
              <a:ext cx="226060" cy="2260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/>
            <p:cNvSpPr/>
            <p:nvPr/>
          </p:nvSpPr>
          <p:spPr>
            <a:xfrm>
              <a:off x="9056878" y="3704590"/>
              <a:ext cx="226060" cy="2260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/>
            <p:cNvSpPr/>
            <p:nvPr/>
          </p:nvSpPr>
          <p:spPr>
            <a:xfrm>
              <a:off x="9361678" y="3704590"/>
              <a:ext cx="226060" cy="2260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/>
            <p:cNvSpPr/>
            <p:nvPr/>
          </p:nvSpPr>
          <p:spPr>
            <a:xfrm>
              <a:off x="9817354" y="3704590"/>
              <a:ext cx="226060" cy="2260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9"/>
          <p:cNvSpPr txBox="1"/>
          <p:nvPr/>
        </p:nvSpPr>
        <p:spPr>
          <a:xfrm>
            <a:off x="9611614" y="4157132"/>
            <a:ext cx="194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70" dirty="0">
                <a:latin typeface="Noto Sans CJK JP Black"/>
                <a:cs typeface="Noto Sans CJK JP Black"/>
              </a:rPr>
              <a:t>…</a:t>
            </a:r>
            <a:endParaRPr sz="1800">
              <a:latin typeface="Noto Sans CJK JP Black"/>
              <a:cs typeface="Noto Sans CJK JP Black"/>
            </a:endParaRPr>
          </a:p>
        </p:txBody>
      </p:sp>
      <p:grpSp>
        <p:nvGrpSpPr>
          <p:cNvPr id="26" name="object 20"/>
          <p:cNvGrpSpPr/>
          <p:nvPr/>
        </p:nvGrpSpPr>
        <p:grpSpPr>
          <a:xfrm>
            <a:off x="8447278" y="3587461"/>
            <a:ext cx="1901189" cy="1377950"/>
            <a:chOff x="8447278" y="3020314"/>
            <a:chExt cx="1901189" cy="1377950"/>
          </a:xfrm>
        </p:grpSpPr>
        <p:sp>
          <p:nvSpPr>
            <p:cNvPr id="27" name="object 21"/>
            <p:cNvSpPr/>
            <p:nvPr/>
          </p:nvSpPr>
          <p:spPr>
            <a:xfrm>
              <a:off x="8865108" y="3924300"/>
              <a:ext cx="1066165" cy="471170"/>
            </a:xfrm>
            <a:custGeom>
              <a:avLst/>
              <a:gdLst/>
              <a:ahLst/>
              <a:cxnLst/>
              <a:rect l="l" t="t" r="r" b="b"/>
              <a:pathLst>
                <a:path w="1066165" h="471170">
                  <a:moveTo>
                    <a:pt x="0" y="0"/>
                  </a:moveTo>
                  <a:lnTo>
                    <a:pt x="0" y="470662"/>
                  </a:lnTo>
                </a:path>
                <a:path w="1066165" h="471170">
                  <a:moveTo>
                    <a:pt x="0" y="0"/>
                  </a:moveTo>
                  <a:lnTo>
                    <a:pt x="304546" y="470662"/>
                  </a:lnTo>
                </a:path>
                <a:path w="1066165" h="471170">
                  <a:moveTo>
                    <a:pt x="0" y="0"/>
                  </a:moveTo>
                  <a:lnTo>
                    <a:pt x="608965" y="470662"/>
                  </a:lnTo>
                </a:path>
                <a:path w="1066165" h="471170">
                  <a:moveTo>
                    <a:pt x="0" y="0"/>
                  </a:moveTo>
                  <a:lnTo>
                    <a:pt x="1065022" y="470662"/>
                  </a:lnTo>
                </a:path>
                <a:path w="1066165" h="471170">
                  <a:moveTo>
                    <a:pt x="304800" y="0"/>
                  </a:moveTo>
                  <a:lnTo>
                    <a:pt x="304800" y="470662"/>
                  </a:lnTo>
                </a:path>
                <a:path w="1066165" h="471170">
                  <a:moveTo>
                    <a:pt x="304800" y="0"/>
                  </a:moveTo>
                  <a:lnTo>
                    <a:pt x="609346" y="470662"/>
                  </a:lnTo>
                </a:path>
                <a:path w="1066165" h="471170">
                  <a:moveTo>
                    <a:pt x="304800" y="0"/>
                  </a:moveTo>
                  <a:lnTo>
                    <a:pt x="1065276" y="470662"/>
                  </a:lnTo>
                </a:path>
                <a:path w="1066165" h="471170">
                  <a:moveTo>
                    <a:pt x="304546" y="0"/>
                  </a:moveTo>
                  <a:lnTo>
                    <a:pt x="0" y="470662"/>
                  </a:lnTo>
                </a:path>
                <a:path w="1066165" h="471170">
                  <a:moveTo>
                    <a:pt x="608965" y="0"/>
                  </a:moveTo>
                  <a:lnTo>
                    <a:pt x="0" y="470662"/>
                  </a:lnTo>
                </a:path>
                <a:path w="1066165" h="471170">
                  <a:moveTo>
                    <a:pt x="609346" y="0"/>
                  </a:moveTo>
                  <a:lnTo>
                    <a:pt x="304800" y="470662"/>
                  </a:lnTo>
                </a:path>
                <a:path w="1066165" h="471170">
                  <a:moveTo>
                    <a:pt x="609600" y="0"/>
                  </a:moveTo>
                  <a:lnTo>
                    <a:pt x="609600" y="470662"/>
                  </a:lnTo>
                </a:path>
                <a:path w="1066165" h="471170">
                  <a:moveTo>
                    <a:pt x="609600" y="0"/>
                  </a:moveTo>
                  <a:lnTo>
                    <a:pt x="1065657" y="470662"/>
                  </a:lnTo>
                </a:path>
                <a:path w="1066165" h="471170">
                  <a:moveTo>
                    <a:pt x="1065276" y="0"/>
                  </a:moveTo>
                  <a:lnTo>
                    <a:pt x="1065276" y="470662"/>
                  </a:lnTo>
                </a:path>
                <a:path w="1066165" h="471170">
                  <a:moveTo>
                    <a:pt x="1065657" y="0"/>
                  </a:moveTo>
                  <a:lnTo>
                    <a:pt x="609600" y="470662"/>
                  </a:lnTo>
                </a:path>
                <a:path w="1066165" h="471170">
                  <a:moveTo>
                    <a:pt x="1065276" y="0"/>
                  </a:moveTo>
                  <a:lnTo>
                    <a:pt x="304800" y="470662"/>
                  </a:lnTo>
                </a:path>
                <a:path w="1066165" h="471170">
                  <a:moveTo>
                    <a:pt x="1065022" y="0"/>
                  </a:moveTo>
                  <a:lnTo>
                    <a:pt x="0" y="470662"/>
                  </a:lnTo>
                </a:path>
              </a:pathLst>
            </a:custGeom>
            <a:ln w="635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/>
            <p:cNvSpPr/>
            <p:nvPr/>
          </p:nvSpPr>
          <p:spPr>
            <a:xfrm>
              <a:off x="8447278" y="3704590"/>
              <a:ext cx="226060" cy="2260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/>
            <p:cNvSpPr/>
            <p:nvPr/>
          </p:nvSpPr>
          <p:spPr>
            <a:xfrm>
              <a:off x="10122154" y="3704590"/>
              <a:ext cx="226060" cy="2260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/>
            <p:cNvSpPr/>
            <p:nvPr/>
          </p:nvSpPr>
          <p:spPr>
            <a:xfrm>
              <a:off x="8752078" y="3020314"/>
              <a:ext cx="226060" cy="2260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5"/>
            <p:cNvSpPr/>
            <p:nvPr/>
          </p:nvSpPr>
          <p:spPr>
            <a:xfrm>
              <a:off x="9056878" y="3020314"/>
              <a:ext cx="226060" cy="2260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/>
            <p:cNvSpPr/>
            <p:nvPr/>
          </p:nvSpPr>
          <p:spPr>
            <a:xfrm>
              <a:off x="9361678" y="3020314"/>
              <a:ext cx="226060" cy="2260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7"/>
            <p:cNvSpPr/>
            <p:nvPr/>
          </p:nvSpPr>
          <p:spPr>
            <a:xfrm>
              <a:off x="9817354" y="3020314"/>
              <a:ext cx="226060" cy="2260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28"/>
          <p:cNvSpPr txBox="1"/>
          <p:nvPr/>
        </p:nvSpPr>
        <p:spPr>
          <a:xfrm>
            <a:off x="10850626" y="4830791"/>
            <a:ext cx="70053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Noto Sans CJK JP Black"/>
                <a:cs typeface="Noto Sans CJK JP Black"/>
              </a:rPr>
              <a:t>768</a:t>
            </a:r>
            <a:r>
              <a:rPr sz="1800" spc="50" dirty="0">
                <a:latin typeface="Noto Sans CJK JP Black"/>
                <a:cs typeface="Noto Sans CJK JP Black"/>
              </a:rPr>
              <a:t>-</a:t>
            </a:r>
            <a:r>
              <a:rPr sz="1800" spc="-105" dirty="0">
                <a:latin typeface="Noto Sans CJK JP Black"/>
                <a:cs typeface="Noto Sans CJK JP Black"/>
              </a:rPr>
              <a:t>d</a:t>
            </a:r>
            <a:endParaRPr sz="1800" dirty="0">
              <a:latin typeface="Noto Sans CJK JP Black"/>
              <a:cs typeface="Noto Sans CJK JP Black"/>
            </a:endParaRPr>
          </a:p>
        </p:txBody>
      </p:sp>
      <p:sp>
        <p:nvSpPr>
          <p:cNvPr id="39" name="object 29"/>
          <p:cNvSpPr txBox="1"/>
          <p:nvPr/>
        </p:nvSpPr>
        <p:spPr>
          <a:xfrm>
            <a:off x="10850625" y="3474176"/>
            <a:ext cx="828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Noto Sans CJK JP Black"/>
                <a:cs typeface="Noto Sans CJK JP Black"/>
              </a:rPr>
              <a:t>768</a:t>
            </a:r>
            <a:r>
              <a:rPr sz="1800" spc="50" dirty="0">
                <a:latin typeface="Noto Sans CJK JP Black"/>
                <a:cs typeface="Noto Sans CJK JP Black"/>
              </a:rPr>
              <a:t>-</a:t>
            </a:r>
            <a:r>
              <a:rPr sz="1800" spc="-105" dirty="0">
                <a:latin typeface="Noto Sans CJK JP Black"/>
                <a:cs typeface="Noto Sans CJK JP Black"/>
              </a:rPr>
              <a:t>d</a:t>
            </a:r>
            <a:endParaRPr sz="1800" dirty="0">
              <a:latin typeface="Noto Sans CJK JP Black"/>
              <a:cs typeface="Noto Sans CJK JP Black"/>
            </a:endParaRPr>
          </a:p>
        </p:txBody>
      </p:sp>
      <p:sp>
        <p:nvSpPr>
          <p:cNvPr id="40" name="object 30"/>
          <p:cNvSpPr txBox="1"/>
          <p:nvPr/>
        </p:nvSpPr>
        <p:spPr>
          <a:xfrm>
            <a:off x="9611614" y="3472906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70" dirty="0">
                <a:latin typeface="Noto Sans CJK JP Black"/>
                <a:cs typeface="Noto Sans CJK JP Black"/>
              </a:rPr>
              <a:t>…</a:t>
            </a:r>
            <a:endParaRPr sz="1800">
              <a:latin typeface="Noto Sans CJK JP Black"/>
              <a:cs typeface="Noto Sans CJK JP Black"/>
            </a:endParaRPr>
          </a:p>
        </p:txBody>
      </p:sp>
      <p:sp>
        <p:nvSpPr>
          <p:cNvPr id="41" name="object 31"/>
          <p:cNvSpPr/>
          <p:nvPr/>
        </p:nvSpPr>
        <p:spPr>
          <a:xfrm>
            <a:off x="8560307" y="3807170"/>
            <a:ext cx="1675130" cy="1155065"/>
          </a:xfrm>
          <a:custGeom>
            <a:avLst/>
            <a:gdLst/>
            <a:ahLst/>
            <a:cxnLst/>
            <a:rect l="l" t="t" r="r" b="b"/>
            <a:pathLst>
              <a:path w="1675129" h="1155064">
                <a:moveTo>
                  <a:pt x="0" y="684276"/>
                </a:moveTo>
                <a:lnTo>
                  <a:pt x="304926" y="1154938"/>
                </a:lnTo>
              </a:path>
              <a:path w="1675129" h="1155064">
                <a:moveTo>
                  <a:pt x="0" y="684276"/>
                </a:moveTo>
                <a:lnTo>
                  <a:pt x="609473" y="1154938"/>
                </a:lnTo>
              </a:path>
              <a:path w="1675129" h="1155064">
                <a:moveTo>
                  <a:pt x="0" y="684276"/>
                </a:moveTo>
                <a:lnTo>
                  <a:pt x="913892" y="1154938"/>
                </a:lnTo>
              </a:path>
              <a:path w="1675129" h="1155064">
                <a:moveTo>
                  <a:pt x="0" y="684276"/>
                </a:moveTo>
                <a:lnTo>
                  <a:pt x="1369949" y="1154938"/>
                </a:lnTo>
              </a:path>
              <a:path w="1675129" h="1155064">
                <a:moveTo>
                  <a:pt x="1674368" y="684276"/>
                </a:moveTo>
                <a:lnTo>
                  <a:pt x="304800" y="1154938"/>
                </a:lnTo>
              </a:path>
              <a:path w="1675129" h="1155064">
                <a:moveTo>
                  <a:pt x="1674622" y="684276"/>
                </a:moveTo>
                <a:lnTo>
                  <a:pt x="609600" y="1154938"/>
                </a:lnTo>
              </a:path>
              <a:path w="1675129" h="1155064">
                <a:moveTo>
                  <a:pt x="1674876" y="684276"/>
                </a:moveTo>
                <a:lnTo>
                  <a:pt x="914400" y="1154938"/>
                </a:lnTo>
              </a:path>
              <a:path w="1675129" h="1155064">
                <a:moveTo>
                  <a:pt x="1674622" y="684276"/>
                </a:moveTo>
                <a:lnTo>
                  <a:pt x="1370076" y="1154938"/>
                </a:lnTo>
              </a:path>
              <a:path w="1675129" h="1155064">
                <a:moveTo>
                  <a:pt x="304926" y="0"/>
                </a:moveTo>
                <a:lnTo>
                  <a:pt x="0" y="470662"/>
                </a:lnTo>
              </a:path>
              <a:path w="1675129" h="1155064">
                <a:moveTo>
                  <a:pt x="304800" y="0"/>
                </a:moveTo>
                <a:lnTo>
                  <a:pt x="304800" y="470662"/>
                </a:lnTo>
              </a:path>
              <a:path w="1675129" h="1155064">
                <a:moveTo>
                  <a:pt x="304800" y="0"/>
                </a:moveTo>
                <a:lnTo>
                  <a:pt x="609346" y="470662"/>
                </a:lnTo>
              </a:path>
              <a:path w="1675129" h="1155064">
                <a:moveTo>
                  <a:pt x="304800" y="0"/>
                </a:moveTo>
                <a:lnTo>
                  <a:pt x="913765" y="470662"/>
                </a:lnTo>
              </a:path>
              <a:path w="1675129" h="1155064">
                <a:moveTo>
                  <a:pt x="304800" y="0"/>
                </a:moveTo>
                <a:lnTo>
                  <a:pt x="1369822" y="470662"/>
                </a:lnTo>
              </a:path>
              <a:path w="1675129" h="1155064">
                <a:moveTo>
                  <a:pt x="304800" y="0"/>
                </a:moveTo>
                <a:lnTo>
                  <a:pt x="1674368" y="470662"/>
                </a:lnTo>
              </a:path>
              <a:path w="1675129" h="1155064">
                <a:moveTo>
                  <a:pt x="609473" y="0"/>
                </a:moveTo>
                <a:lnTo>
                  <a:pt x="0" y="470662"/>
                </a:lnTo>
              </a:path>
              <a:path w="1675129" h="1155064">
                <a:moveTo>
                  <a:pt x="609346" y="0"/>
                </a:moveTo>
                <a:lnTo>
                  <a:pt x="304800" y="470662"/>
                </a:lnTo>
              </a:path>
              <a:path w="1675129" h="1155064">
                <a:moveTo>
                  <a:pt x="609600" y="0"/>
                </a:moveTo>
                <a:lnTo>
                  <a:pt x="609600" y="470662"/>
                </a:lnTo>
              </a:path>
              <a:path w="1675129" h="1155064">
                <a:moveTo>
                  <a:pt x="609600" y="0"/>
                </a:moveTo>
                <a:lnTo>
                  <a:pt x="914146" y="470662"/>
                </a:lnTo>
              </a:path>
              <a:path w="1675129" h="1155064">
                <a:moveTo>
                  <a:pt x="609600" y="0"/>
                </a:moveTo>
                <a:lnTo>
                  <a:pt x="1370076" y="470662"/>
                </a:lnTo>
              </a:path>
              <a:path w="1675129" h="1155064">
                <a:moveTo>
                  <a:pt x="609600" y="0"/>
                </a:moveTo>
                <a:lnTo>
                  <a:pt x="1674622" y="470662"/>
                </a:lnTo>
              </a:path>
              <a:path w="1675129" h="1155064">
                <a:moveTo>
                  <a:pt x="913892" y="0"/>
                </a:moveTo>
                <a:lnTo>
                  <a:pt x="0" y="470662"/>
                </a:lnTo>
              </a:path>
              <a:path w="1675129" h="1155064">
                <a:moveTo>
                  <a:pt x="913765" y="0"/>
                </a:moveTo>
                <a:lnTo>
                  <a:pt x="304800" y="470662"/>
                </a:lnTo>
              </a:path>
              <a:path w="1675129" h="1155064">
                <a:moveTo>
                  <a:pt x="914146" y="0"/>
                </a:moveTo>
                <a:lnTo>
                  <a:pt x="609600" y="470662"/>
                </a:lnTo>
              </a:path>
              <a:path w="1675129" h="1155064">
                <a:moveTo>
                  <a:pt x="914400" y="0"/>
                </a:moveTo>
                <a:lnTo>
                  <a:pt x="914400" y="470662"/>
                </a:lnTo>
              </a:path>
              <a:path w="1675129" h="1155064">
                <a:moveTo>
                  <a:pt x="914400" y="0"/>
                </a:moveTo>
                <a:lnTo>
                  <a:pt x="1370457" y="470662"/>
                </a:lnTo>
              </a:path>
              <a:path w="1675129" h="1155064">
                <a:moveTo>
                  <a:pt x="914400" y="0"/>
                </a:moveTo>
                <a:lnTo>
                  <a:pt x="1674876" y="470662"/>
                </a:lnTo>
              </a:path>
              <a:path w="1675129" h="1155064">
                <a:moveTo>
                  <a:pt x="1369949" y="0"/>
                </a:moveTo>
                <a:lnTo>
                  <a:pt x="0" y="470662"/>
                </a:lnTo>
              </a:path>
              <a:path w="1675129" h="1155064">
                <a:moveTo>
                  <a:pt x="1369822" y="0"/>
                </a:moveTo>
                <a:lnTo>
                  <a:pt x="304800" y="470662"/>
                </a:lnTo>
              </a:path>
              <a:path w="1675129" h="1155064">
                <a:moveTo>
                  <a:pt x="1370076" y="0"/>
                </a:moveTo>
                <a:lnTo>
                  <a:pt x="609600" y="470662"/>
                </a:lnTo>
              </a:path>
              <a:path w="1675129" h="1155064">
                <a:moveTo>
                  <a:pt x="1370457" y="0"/>
                </a:moveTo>
                <a:lnTo>
                  <a:pt x="914400" y="470662"/>
                </a:lnTo>
              </a:path>
              <a:path w="1675129" h="1155064">
                <a:moveTo>
                  <a:pt x="1370076" y="0"/>
                </a:moveTo>
                <a:lnTo>
                  <a:pt x="1370076" y="470662"/>
                </a:lnTo>
              </a:path>
              <a:path w="1675129" h="1155064">
                <a:moveTo>
                  <a:pt x="1370076" y="0"/>
                </a:moveTo>
                <a:lnTo>
                  <a:pt x="1674622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2"/>
          <p:cNvSpPr txBox="1"/>
          <p:nvPr/>
        </p:nvSpPr>
        <p:spPr>
          <a:xfrm>
            <a:off x="10787253" y="4157132"/>
            <a:ext cx="7639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Noto Sans CJK JP Black"/>
                <a:cs typeface="Noto Sans CJK JP Black"/>
              </a:rPr>
              <a:t>3072</a:t>
            </a:r>
            <a:r>
              <a:rPr sz="1800" spc="45" dirty="0">
                <a:latin typeface="Noto Sans CJK JP Black"/>
                <a:cs typeface="Noto Sans CJK JP Black"/>
              </a:rPr>
              <a:t>-</a:t>
            </a:r>
            <a:r>
              <a:rPr sz="1800" spc="-100" dirty="0">
                <a:latin typeface="Noto Sans CJK JP Black"/>
                <a:cs typeface="Noto Sans CJK JP Black"/>
              </a:rPr>
              <a:t>d</a:t>
            </a:r>
            <a:endParaRPr sz="1800">
              <a:latin typeface="Noto Sans CJK JP Black"/>
              <a:cs typeface="Noto Sans CJK JP Black"/>
            </a:endParaRPr>
          </a:p>
        </p:txBody>
      </p:sp>
      <p:sp>
        <p:nvSpPr>
          <p:cNvPr id="43" name="object 37"/>
          <p:cNvSpPr txBox="1"/>
          <p:nvPr/>
        </p:nvSpPr>
        <p:spPr>
          <a:xfrm>
            <a:off x="472186" y="5692105"/>
            <a:ext cx="2064385" cy="4445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7475" rIns="0" bIns="0" rtlCol="0">
            <a:spAutoFit/>
          </a:bodyPr>
          <a:lstStyle/>
          <a:p>
            <a:pPr marR="81280" algn="ctr">
              <a:lnSpc>
                <a:spcPct val="100000"/>
              </a:lnSpc>
              <a:spcBef>
                <a:spcPts val="925"/>
              </a:spcBef>
            </a:pPr>
            <a:r>
              <a:rPr sz="2700" spc="-30" baseline="10802" dirty="0">
                <a:solidFill>
                  <a:srgbClr val="FFFFFF"/>
                </a:solidFill>
                <a:latin typeface="DejaVu Sans Condensed"/>
                <a:cs typeface="DejaVu Sans Condensed"/>
              </a:rPr>
              <a:t>𝑧′</a:t>
            </a:r>
            <a:r>
              <a:rPr sz="1300" spc="-20" dirty="0">
                <a:solidFill>
                  <a:srgbClr val="FFFFFF"/>
                </a:solidFill>
                <a:latin typeface="DejaVu Sans Condensed"/>
                <a:cs typeface="DejaVu Sans Condensed"/>
              </a:rPr>
              <a:t>1,0</a:t>
            </a:r>
            <a:endParaRPr sz="1300">
              <a:latin typeface="DejaVu Sans Condensed"/>
              <a:cs typeface="DejaVu Sans Condensed"/>
            </a:endParaRPr>
          </a:p>
        </p:txBody>
      </p:sp>
      <p:sp>
        <p:nvSpPr>
          <p:cNvPr id="44" name="object 38"/>
          <p:cNvSpPr txBox="1"/>
          <p:nvPr/>
        </p:nvSpPr>
        <p:spPr>
          <a:xfrm>
            <a:off x="2854198" y="5692105"/>
            <a:ext cx="2064385" cy="4445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7475" rIns="0" bIns="0" rtlCol="0">
            <a:spAutoFit/>
          </a:bodyPr>
          <a:lstStyle/>
          <a:p>
            <a:pPr marR="80645" algn="ctr">
              <a:lnSpc>
                <a:spcPct val="100000"/>
              </a:lnSpc>
              <a:spcBef>
                <a:spcPts val="925"/>
              </a:spcBef>
            </a:pPr>
            <a:r>
              <a:rPr sz="2700" spc="-37" baseline="10802" dirty="0">
                <a:solidFill>
                  <a:srgbClr val="FFFFFF"/>
                </a:solidFill>
                <a:latin typeface="DejaVu Sans Condensed"/>
                <a:cs typeface="DejaVu Sans Condensed"/>
              </a:rPr>
              <a:t>𝑧′</a:t>
            </a:r>
            <a:r>
              <a:rPr sz="1300" spc="-25" dirty="0">
                <a:solidFill>
                  <a:srgbClr val="FFFFFF"/>
                </a:solidFill>
                <a:latin typeface="DejaVu Sans Condensed"/>
                <a:cs typeface="DejaVu Sans Condensed"/>
              </a:rPr>
              <a:t>1,1</a:t>
            </a:r>
            <a:endParaRPr sz="1300">
              <a:latin typeface="DejaVu Sans Condensed"/>
              <a:cs typeface="DejaVu Sans Condensed"/>
            </a:endParaRPr>
          </a:p>
        </p:txBody>
      </p:sp>
      <p:sp>
        <p:nvSpPr>
          <p:cNvPr id="45" name="object 39"/>
          <p:cNvSpPr txBox="1"/>
          <p:nvPr/>
        </p:nvSpPr>
        <p:spPr>
          <a:xfrm>
            <a:off x="5595873" y="5692105"/>
            <a:ext cx="2064385" cy="4445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7475" rIns="0" bIns="0" rtlCol="0">
            <a:spAutoFit/>
          </a:bodyPr>
          <a:lstStyle/>
          <a:p>
            <a:pPr marR="80010" algn="ctr">
              <a:lnSpc>
                <a:spcPct val="100000"/>
              </a:lnSpc>
              <a:spcBef>
                <a:spcPts val="925"/>
              </a:spcBef>
            </a:pPr>
            <a:r>
              <a:rPr sz="2700" spc="-44" baseline="10802" dirty="0">
                <a:solidFill>
                  <a:srgbClr val="FFFFFF"/>
                </a:solidFill>
                <a:latin typeface="DejaVu Sans Condensed"/>
                <a:cs typeface="DejaVu Sans Condensed"/>
              </a:rPr>
              <a:t>𝑧′</a:t>
            </a:r>
            <a:r>
              <a:rPr sz="1300" spc="-30" dirty="0">
                <a:solidFill>
                  <a:srgbClr val="FFFFFF"/>
                </a:solidFill>
                <a:latin typeface="DejaVu Sans Condensed"/>
                <a:cs typeface="DejaVu Sans Condensed"/>
              </a:rPr>
              <a:t>1,9</a:t>
            </a:r>
            <a:endParaRPr sz="1300">
              <a:latin typeface="DejaVu Sans Condensed"/>
              <a:cs typeface="DejaVu Sans Condensed"/>
            </a:endParaRPr>
          </a:p>
        </p:txBody>
      </p:sp>
      <p:sp>
        <p:nvSpPr>
          <p:cNvPr id="46" name="object 40"/>
          <p:cNvSpPr txBox="1"/>
          <p:nvPr/>
        </p:nvSpPr>
        <p:spPr>
          <a:xfrm>
            <a:off x="472186" y="5024593"/>
            <a:ext cx="2064385" cy="44577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1120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560"/>
              </a:spcBef>
            </a:pPr>
            <a:r>
              <a:rPr sz="1800" spc="-1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Normalized</a:t>
            </a:r>
            <a:r>
              <a:rPr sz="1800" spc="-7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DejaVu Sans Condensed"/>
                <a:cs typeface="DejaVu Sans Condensed"/>
              </a:rPr>
              <a:t>𝑧</a:t>
            </a:r>
            <a:r>
              <a:rPr sz="1950" spc="-82" baseline="-14957" dirty="0">
                <a:solidFill>
                  <a:srgbClr val="FFFFFF"/>
                </a:solidFill>
                <a:latin typeface="DejaVu Sans Condensed"/>
                <a:cs typeface="DejaVu Sans Condensed"/>
              </a:rPr>
              <a:t>0,0</a:t>
            </a:r>
            <a:endParaRPr sz="1950" baseline="-14957">
              <a:latin typeface="DejaVu Sans Condensed"/>
              <a:cs typeface="DejaVu Sans Condensed"/>
            </a:endParaRPr>
          </a:p>
        </p:txBody>
      </p:sp>
      <p:sp>
        <p:nvSpPr>
          <p:cNvPr id="47" name="object 41"/>
          <p:cNvSpPr txBox="1"/>
          <p:nvPr/>
        </p:nvSpPr>
        <p:spPr>
          <a:xfrm>
            <a:off x="5076825" y="4611563"/>
            <a:ext cx="331470" cy="1511300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2105"/>
              </a:spcBef>
            </a:pPr>
            <a:r>
              <a:rPr sz="3200" spc="-830" dirty="0">
                <a:latin typeface="Noto Sans CJK JP Black"/>
                <a:cs typeface="Noto Sans CJK JP Black"/>
              </a:rPr>
              <a:t>…</a:t>
            </a:r>
            <a:endParaRPr sz="3200">
              <a:latin typeface="Noto Sans CJK JP Black"/>
              <a:cs typeface="Noto Sans CJK JP Black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sz="3200" spc="-830" dirty="0">
                <a:latin typeface="Noto Sans CJK JP Black"/>
                <a:cs typeface="Noto Sans CJK JP Black"/>
              </a:rPr>
              <a:t>…</a:t>
            </a:r>
            <a:endParaRPr sz="3200">
              <a:latin typeface="Noto Sans CJK JP Black"/>
              <a:cs typeface="Noto Sans CJK JP Black"/>
            </a:endParaRPr>
          </a:p>
        </p:txBody>
      </p:sp>
      <p:sp>
        <p:nvSpPr>
          <p:cNvPr id="48" name="object 42"/>
          <p:cNvSpPr txBox="1"/>
          <p:nvPr/>
        </p:nvSpPr>
        <p:spPr>
          <a:xfrm>
            <a:off x="2854198" y="5007829"/>
            <a:ext cx="2064385" cy="4445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048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555"/>
              </a:spcBef>
            </a:pPr>
            <a:r>
              <a:rPr sz="1800" spc="-1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Normalized</a:t>
            </a:r>
            <a:r>
              <a:rPr sz="1800" spc="-8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DejaVu Sans Condensed"/>
                <a:cs typeface="DejaVu Sans Condensed"/>
              </a:rPr>
              <a:t>𝑧</a:t>
            </a:r>
            <a:r>
              <a:rPr sz="1950" spc="-82" baseline="-14957" dirty="0">
                <a:solidFill>
                  <a:srgbClr val="FFFFFF"/>
                </a:solidFill>
                <a:latin typeface="DejaVu Sans Condensed"/>
                <a:cs typeface="DejaVu Sans Condensed"/>
              </a:rPr>
              <a:t>0,1</a:t>
            </a:r>
            <a:endParaRPr sz="1950" baseline="-14957">
              <a:latin typeface="DejaVu Sans Condensed"/>
              <a:cs typeface="DejaVu Sans Condensed"/>
            </a:endParaRPr>
          </a:p>
        </p:txBody>
      </p:sp>
      <p:sp>
        <p:nvSpPr>
          <p:cNvPr id="49" name="object 43"/>
          <p:cNvSpPr txBox="1"/>
          <p:nvPr/>
        </p:nvSpPr>
        <p:spPr>
          <a:xfrm>
            <a:off x="5595873" y="5007829"/>
            <a:ext cx="2064385" cy="4445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0485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555"/>
              </a:spcBef>
            </a:pPr>
            <a:r>
              <a:rPr sz="1800" spc="-1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Normalized</a:t>
            </a:r>
            <a:r>
              <a:rPr sz="1800" spc="-8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DejaVu Sans Condensed"/>
                <a:cs typeface="DejaVu Sans Condensed"/>
              </a:rPr>
              <a:t>𝑧</a:t>
            </a:r>
            <a:r>
              <a:rPr sz="1950" spc="-89" baseline="-14957" dirty="0">
                <a:solidFill>
                  <a:srgbClr val="FFFFFF"/>
                </a:solidFill>
                <a:latin typeface="DejaVu Sans Condensed"/>
                <a:cs typeface="DejaVu Sans Condensed"/>
              </a:rPr>
              <a:t>0,9</a:t>
            </a:r>
            <a:endParaRPr sz="1950" baseline="-14957">
              <a:latin typeface="DejaVu Sans Condensed"/>
              <a:cs typeface="DejaVu Sans Condensed"/>
            </a:endParaRPr>
          </a:p>
        </p:txBody>
      </p:sp>
      <p:sp>
        <p:nvSpPr>
          <p:cNvPr id="50" name="object 44"/>
          <p:cNvSpPr/>
          <p:nvPr/>
        </p:nvSpPr>
        <p:spPr>
          <a:xfrm>
            <a:off x="1447800" y="5464520"/>
            <a:ext cx="114300" cy="2343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/>
          <p:cNvSpPr/>
          <p:nvPr/>
        </p:nvSpPr>
        <p:spPr>
          <a:xfrm>
            <a:off x="3829811" y="5446232"/>
            <a:ext cx="114300" cy="2519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/>
          <p:cNvSpPr/>
          <p:nvPr/>
        </p:nvSpPr>
        <p:spPr>
          <a:xfrm>
            <a:off x="6571488" y="5446232"/>
            <a:ext cx="114300" cy="2519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47"/>
          <p:cNvGrpSpPr/>
          <p:nvPr/>
        </p:nvGrpSpPr>
        <p:grpSpPr>
          <a:xfrm>
            <a:off x="1447800" y="3788120"/>
            <a:ext cx="5238115" cy="1243965"/>
            <a:chOff x="1447800" y="3220973"/>
            <a:chExt cx="5238115" cy="1243965"/>
          </a:xfrm>
        </p:grpSpPr>
        <p:sp>
          <p:nvSpPr>
            <p:cNvPr id="54" name="object 48"/>
            <p:cNvSpPr/>
            <p:nvPr/>
          </p:nvSpPr>
          <p:spPr>
            <a:xfrm>
              <a:off x="1447800" y="4229861"/>
              <a:ext cx="114300" cy="2350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/>
            <p:cNvSpPr/>
            <p:nvPr/>
          </p:nvSpPr>
          <p:spPr>
            <a:xfrm>
              <a:off x="3829811" y="4223765"/>
              <a:ext cx="114300" cy="22339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/>
            <p:cNvSpPr/>
            <p:nvPr/>
          </p:nvSpPr>
          <p:spPr>
            <a:xfrm>
              <a:off x="6571488" y="4223765"/>
              <a:ext cx="114300" cy="22339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1"/>
            <p:cNvSpPr/>
            <p:nvPr/>
          </p:nvSpPr>
          <p:spPr>
            <a:xfrm>
              <a:off x="1447800" y="3220973"/>
              <a:ext cx="114300" cy="23431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2"/>
          <p:cNvSpPr txBox="1"/>
          <p:nvPr/>
        </p:nvSpPr>
        <p:spPr>
          <a:xfrm>
            <a:off x="2860548" y="3354542"/>
            <a:ext cx="2051685" cy="43307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R="80645" algn="ctr">
              <a:lnSpc>
                <a:spcPct val="100000"/>
              </a:lnSpc>
              <a:spcBef>
                <a:spcPts val="875"/>
              </a:spcBef>
            </a:pPr>
            <a:r>
              <a:rPr sz="2700" spc="-89" baseline="10802" dirty="0">
                <a:solidFill>
                  <a:srgbClr val="FFFFFF"/>
                </a:solidFill>
                <a:latin typeface="DejaVu Sans Condensed"/>
                <a:cs typeface="DejaVu Sans Condensed"/>
              </a:rPr>
              <a:t>𝑧</a:t>
            </a:r>
            <a:r>
              <a:rPr sz="1300" spc="-60" dirty="0">
                <a:solidFill>
                  <a:srgbClr val="FFFFFF"/>
                </a:solidFill>
                <a:latin typeface="DejaVu Sans Condensed"/>
                <a:cs typeface="DejaVu Sans Condensed"/>
              </a:rPr>
              <a:t>1,1</a:t>
            </a:r>
            <a:endParaRPr sz="1300">
              <a:latin typeface="DejaVu Sans Condensed"/>
              <a:cs typeface="DejaVu Sans Condensed"/>
            </a:endParaRPr>
          </a:p>
        </p:txBody>
      </p:sp>
      <p:sp>
        <p:nvSpPr>
          <p:cNvPr id="59" name="object 53"/>
          <p:cNvSpPr/>
          <p:nvPr/>
        </p:nvSpPr>
        <p:spPr>
          <a:xfrm>
            <a:off x="3829811" y="3788120"/>
            <a:ext cx="114300" cy="2343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4"/>
          <p:cNvSpPr txBox="1"/>
          <p:nvPr/>
        </p:nvSpPr>
        <p:spPr>
          <a:xfrm>
            <a:off x="5594603" y="3357591"/>
            <a:ext cx="2051685" cy="43307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R="78105" algn="ctr">
              <a:lnSpc>
                <a:spcPct val="100000"/>
              </a:lnSpc>
              <a:spcBef>
                <a:spcPts val="880"/>
              </a:spcBef>
            </a:pPr>
            <a:r>
              <a:rPr sz="2700" spc="-104" baseline="10802" dirty="0">
                <a:solidFill>
                  <a:srgbClr val="FFFFFF"/>
                </a:solidFill>
                <a:latin typeface="DejaVu Sans Condensed"/>
                <a:cs typeface="DejaVu Sans Condensed"/>
              </a:rPr>
              <a:t>𝑧</a:t>
            </a:r>
            <a:r>
              <a:rPr sz="1300" spc="-70" dirty="0">
                <a:solidFill>
                  <a:srgbClr val="FFFFFF"/>
                </a:solidFill>
                <a:latin typeface="DejaVu Sans Condensed"/>
                <a:cs typeface="DejaVu Sans Condensed"/>
              </a:rPr>
              <a:t>1,9</a:t>
            </a:r>
            <a:endParaRPr sz="1300">
              <a:latin typeface="DejaVu Sans Condensed"/>
              <a:cs typeface="DejaVu Sans Condensed"/>
            </a:endParaRPr>
          </a:p>
        </p:txBody>
      </p:sp>
      <p:grpSp>
        <p:nvGrpSpPr>
          <p:cNvPr id="61" name="object 55"/>
          <p:cNvGrpSpPr/>
          <p:nvPr/>
        </p:nvGrpSpPr>
        <p:grpSpPr>
          <a:xfrm>
            <a:off x="472186" y="3517611"/>
            <a:ext cx="7429500" cy="2416175"/>
            <a:chOff x="472186" y="2950464"/>
            <a:chExt cx="7429500" cy="2416175"/>
          </a:xfrm>
        </p:grpSpPr>
        <p:sp>
          <p:nvSpPr>
            <p:cNvPr id="62" name="object 56"/>
            <p:cNvSpPr/>
            <p:nvPr/>
          </p:nvSpPr>
          <p:spPr>
            <a:xfrm>
              <a:off x="6563868" y="3224022"/>
              <a:ext cx="114300" cy="23431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7"/>
            <p:cNvSpPr/>
            <p:nvPr/>
          </p:nvSpPr>
          <p:spPr>
            <a:xfrm>
              <a:off x="7646669" y="2950464"/>
              <a:ext cx="255270" cy="2416175"/>
            </a:xfrm>
            <a:custGeom>
              <a:avLst/>
              <a:gdLst/>
              <a:ahLst/>
              <a:cxnLst/>
              <a:rect l="l" t="t" r="r" b="b"/>
              <a:pathLst>
                <a:path w="255270" h="2416175">
                  <a:moveTo>
                    <a:pt x="216788" y="2377948"/>
                  </a:moveTo>
                  <a:lnTo>
                    <a:pt x="7238" y="2377948"/>
                  </a:lnTo>
                  <a:lnTo>
                    <a:pt x="7238" y="2416048"/>
                  </a:lnTo>
                  <a:lnTo>
                    <a:pt x="254888" y="2416048"/>
                  </a:lnTo>
                  <a:lnTo>
                    <a:pt x="254888" y="2396998"/>
                  </a:lnTo>
                  <a:lnTo>
                    <a:pt x="216788" y="2396998"/>
                  </a:lnTo>
                  <a:lnTo>
                    <a:pt x="216788" y="2377948"/>
                  </a:lnTo>
                  <a:close/>
                </a:path>
                <a:path w="255270" h="2416175">
                  <a:moveTo>
                    <a:pt x="216788" y="57150"/>
                  </a:moveTo>
                  <a:lnTo>
                    <a:pt x="216788" y="2396998"/>
                  </a:lnTo>
                  <a:lnTo>
                    <a:pt x="235838" y="2377948"/>
                  </a:lnTo>
                  <a:lnTo>
                    <a:pt x="254888" y="2377948"/>
                  </a:lnTo>
                  <a:lnTo>
                    <a:pt x="254888" y="76200"/>
                  </a:lnTo>
                  <a:lnTo>
                    <a:pt x="235838" y="76200"/>
                  </a:lnTo>
                  <a:lnTo>
                    <a:pt x="216788" y="57150"/>
                  </a:lnTo>
                  <a:close/>
                </a:path>
                <a:path w="255270" h="2416175">
                  <a:moveTo>
                    <a:pt x="254888" y="2377948"/>
                  </a:moveTo>
                  <a:lnTo>
                    <a:pt x="235838" y="2377948"/>
                  </a:lnTo>
                  <a:lnTo>
                    <a:pt x="216788" y="2396998"/>
                  </a:lnTo>
                  <a:lnTo>
                    <a:pt x="254888" y="2396998"/>
                  </a:lnTo>
                  <a:lnTo>
                    <a:pt x="254888" y="2377948"/>
                  </a:lnTo>
                  <a:close/>
                </a:path>
                <a:path w="255270" h="2416175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255270" h="2416175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255270" h="2416175">
                  <a:moveTo>
                    <a:pt x="254888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216788" y="76200"/>
                  </a:lnTo>
                  <a:lnTo>
                    <a:pt x="216788" y="57150"/>
                  </a:lnTo>
                  <a:lnTo>
                    <a:pt x="254888" y="57150"/>
                  </a:lnTo>
                  <a:lnTo>
                    <a:pt x="254888" y="38100"/>
                  </a:lnTo>
                  <a:close/>
                </a:path>
                <a:path w="255270" h="2416175">
                  <a:moveTo>
                    <a:pt x="254888" y="57150"/>
                  </a:moveTo>
                  <a:lnTo>
                    <a:pt x="216788" y="57150"/>
                  </a:lnTo>
                  <a:lnTo>
                    <a:pt x="235838" y="76200"/>
                  </a:lnTo>
                  <a:lnTo>
                    <a:pt x="254888" y="76200"/>
                  </a:lnTo>
                  <a:lnTo>
                    <a:pt x="254888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8"/>
            <p:cNvSpPr/>
            <p:nvPr/>
          </p:nvSpPr>
          <p:spPr>
            <a:xfrm>
              <a:off x="478536" y="3453384"/>
              <a:ext cx="7167880" cy="767080"/>
            </a:xfrm>
            <a:custGeom>
              <a:avLst/>
              <a:gdLst/>
              <a:ahLst/>
              <a:cxnLst/>
              <a:rect l="l" t="t" r="r" b="b"/>
              <a:pathLst>
                <a:path w="7167880" h="767079">
                  <a:moveTo>
                    <a:pt x="7039610" y="0"/>
                  </a:moveTo>
                  <a:lnTo>
                    <a:pt x="127762" y="0"/>
                  </a:lnTo>
                  <a:lnTo>
                    <a:pt x="78031" y="10033"/>
                  </a:lnTo>
                  <a:lnTo>
                    <a:pt x="37420" y="37401"/>
                  </a:lnTo>
                  <a:lnTo>
                    <a:pt x="10040" y="78009"/>
                  </a:lnTo>
                  <a:lnTo>
                    <a:pt x="0" y="127762"/>
                  </a:lnTo>
                  <a:lnTo>
                    <a:pt x="0" y="638809"/>
                  </a:lnTo>
                  <a:lnTo>
                    <a:pt x="10040" y="688562"/>
                  </a:lnTo>
                  <a:lnTo>
                    <a:pt x="37420" y="729170"/>
                  </a:lnTo>
                  <a:lnTo>
                    <a:pt x="78031" y="756538"/>
                  </a:lnTo>
                  <a:lnTo>
                    <a:pt x="127762" y="766571"/>
                  </a:lnTo>
                  <a:lnTo>
                    <a:pt x="7039610" y="766571"/>
                  </a:lnTo>
                  <a:lnTo>
                    <a:pt x="7089362" y="756538"/>
                  </a:lnTo>
                  <a:lnTo>
                    <a:pt x="7129970" y="729170"/>
                  </a:lnTo>
                  <a:lnTo>
                    <a:pt x="7157339" y="688562"/>
                  </a:lnTo>
                  <a:lnTo>
                    <a:pt x="7167372" y="638809"/>
                  </a:lnTo>
                  <a:lnTo>
                    <a:pt x="7167372" y="127762"/>
                  </a:lnTo>
                  <a:lnTo>
                    <a:pt x="7157339" y="78009"/>
                  </a:lnTo>
                  <a:lnTo>
                    <a:pt x="7129970" y="37401"/>
                  </a:lnTo>
                  <a:lnTo>
                    <a:pt x="7089362" y="10033"/>
                  </a:lnTo>
                  <a:lnTo>
                    <a:pt x="7039610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9"/>
            <p:cNvSpPr/>
            <p:nvPr/>
          </p:nvSpPr>
          <p:spPr>
            <a:xfrm>
              <a:off x="478536" y="3453384"/>
              <a:ext cx="7167880" cy="767080"/>
            </a:xfrm>
            <a:custGeom>
              <a:avLst/>
              <a:gdLst/>
              <a:ahLst/>
              <a:cxnLst/>
              <a:rect l="l" t="t" r="r" b="b"/>
              <a:pathLst>
                <a:path w="7167880" h="767079">
                  <a:moveTo>
                    <a:pt x="0" y="127762"/>
                  </a:moveTo>
                  <a:lnTo>
                    <a:pt x="10040" y="78009"/>
                  </a:lnTo>
                  <a:lnTo>
                    <a:pt x="37420" y="37401"/>
                  </a:lnTo>
                  <a:lnTo>
                    <a:pt x="78031" y="10033"/>
                  </a:lnTo>
                  <a:lnTo>
                    <a:pt x="127762" y="0"/>
                  </a:lnTo>
                  <a:lnTo>
                    <a:pt x="7039610" y="0"/>
                  </a:lnTo>
                  <a:lnTo>
                    <a:pt x="7089362" y="10033"/>
                  </a:lnTo>
                  <a:lnTo>
                    <a:pt x="7129970" y="37401"/>
                  </a:lnTo>
                  <a:lnTo>
                    <a:pt x="7157339" y="78009"/>
                  </a:lnTo>
                  <a:lnTo>
                    <a:pt x="7167372" y="127762"/>
                  </a:lnTo>
                  <a:lnTo>
                    <a:pt x="7167372" y="638809"/>
                  </a:lnTo>
                  <a:lnTo>
                    <a:pt x="7157339" y="688562"/>
                  </a:lnTo>
                  <a:lnTo>
                    <a:pt x="7129970" y="729170"/>
                  </a:lnTo>
                  <a:lnTo>
                    <a:pt x="7089362" y="756538"/>
                  </a:lnTo>
                  <a:lnTo>
                    <a:pt x="7039610" y="766571"/>
                  </a:lnTo>
                  <a:lnTo>
                    <a:pt x="127762" y="766571"/>
                  </a:lnTo>
                  <a:lnTo>
                    <a:pt x="78031" y="756538"/>
                  </a:lnTo>
                  <a:lnTo>
                    <a:pt x="37420" y="729170"/>
                  </a:lnTo>
                  <a:lnTo>
                    <a:pt x="10040" y="688562"/>
                  </a:lnTo>
                  <a:lnTo>
                    <a:pt x="0" y="638809"/>
                  </a:lnTo>
                  <a:lnTo>
                    <a:pt x="0" y="127762"/>
                  </a:lnTo>
                  <a:close/>
                </a:path>
              </a:pathLst>
            </a:custGeom>
            <a:ln w="1270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0"/>
          <p:cNvSpPr txBox="1"/>
          <p:nvPr/>
        </p:nvSpPr>
        <p:spPr>
          <a:xfrm>
            <a:off x="7932801" y="4521164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Noto Sans CJK JP Black"/>
                <a:cs typeface="Noto Sans CJK JP Black"/>
              </a:rPr>
              <a:t>Add</a:t>
            </a:r>
            <a:endParaRPr sz="1800">
              <a:latin typeface="Noto Sans CJK JP Black"/>
              <a:cs typeface="Noto Sans CJK JP Black"/>
            </a:endParaRPr>
          </a:p>
        </p:txBody>
      </p:sp>
      <p:sp>
        <p:nvSpPr>
          <p:cNvPr id="67" name="object 62"/>
          <p:cNvSpPr txBox="1"/>
          <p:nvPr/>
        </p:nvSpPr>
        <p:spPr>
          <a:xfrm>
            <a:off x="5088763" y="3211033"/>
            <a:ext cx="3270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830" dirty="0">
                <a:latin typeface="Noto Sans CJK JP Black"/>
                <a:cs typeface="Noto Sans CJK JP Black"/>
              </a:rPr>
              <a:t>…</a:t>
            </a:r>
            <a:endParaRPr sz="3200">
              <a:latin typeface="Noto Sans CJK JP Black"/>
              <a:cs typeface="Noto Sans CJK JP Black"/>
            </a:endParaRPr>
          </a:p>
        </p:txBody>
      </p:sp>
      <p:sp>
        <p:nvSpPr>
          <p:cNvPr id="68" name="object 63"/>
          <p:cNvSpPr txBox="1"/>
          <p:nvPr/>
        </p:nvSpPr>
        <p:spPr>
          <a:xfrm>
            <a:off x="3824096" y="4250401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MLP</a:t>
            </a:r>
            <a:endParaRPr sz="1800">
              <a:latin typeface="Noto Sans CJK JP Black"/>
              <a:cs typeface="Noto Sans CJK JP Black"/>
            </a:endParaRPr>
          </a:p>
        </p:txBody>
      </p:sp>
    </p:spTree>
    <p:extLst>
      <p:ext uri="{BB962C8B-B14F-4D97-AF65-F5344CB8AC3E}">
        <p14:creationId xmlns:p14="http://schemas.microsoft.com/office/powerpoint/2010/main" val="203078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example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61"/>
          <p:cNvSpPr txBox="1"/>
          <p:nvPr/>
        </p:nvSpPr>
        <p:spPr>
          <a:xfrm>
            <a:off x="1460823" y="1816125"/>
            <a:ext cx="5444211" cy="13253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Activation : </a:t>
            </a:r>
            <a:r>
              <a:rPr 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Gelu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  <a:p>
            <a:pPr marL="756285" lvl="1" indent="-287020"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Dying </a:t>
            </a:r>
            <a:r>
              <a:rPr 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ReLU</a:t>
            </a:r>
            <a:r>
              <a:rPr 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현상을 해결하기 위해 사용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  <a:p>
            <a:pPr marL="756285" lvl="1" indent="-287020"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음수 부분이 값을 가지지만 너무 커지지 않게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  <a:p>
            <a:pPr marL="756285" lvl="1" indent="-287020"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BERT, GPT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와 같은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SOTA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모델에 사용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  <a:p>
            <a:pPr marL="926465" lvl="2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altLang="ko-KR" sz="1400" dirty="0">
              <a:cs typeface="Noto Sans CJK JP Black"/>
            </a:endParaRPr>
          </a:p>
        </p:txBody>
      </p:sp>
      <p:grpSp>
        <p:nvGrpSpPr>
          <p:cNvPr id="8" name="object 33"/>
          <p:cNvGrpSpPr/>
          <p:nvPr/>
        </p:nvGrpSpPr>
        <p:grpSpPr>
          <a:xfrm>
            <a:off x="8157567" y="772514"/>
            <a:ext cx="4559046" cy="2087222"/>
            <a:chOff x="9195816" y="6095"/>
            <a:chExt cx="2983230" cy="1638300"/>
          </a:xfrm>
        </p:grpSpPr>
        <p:sp>
          <p:nvSpPr>
            <p:cNvPr id="10" name="object 34"/>
            <p:cNvSpPr/>
            <p:nvPr/>
          </p:nvSpPr>
          <p:spPr>
            <a:xfrm>
              <a:off x="9195816" y="6095"/>
              <a:ext cx="2976372" cy="1638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5"/>
            <p:cNvSpPr/>
            <p:nvPr/>
          </p:nvSpPr>
          <p:spPr>
            <a:xfrm>
              <a:off x="11324844" y="219455"/>
              <a:ext cx="847725" cy="634365"/>
            </a:xfrm>
            <a:custGeom>
              <a:avLst/>
              <a:gdLst/>
              <a:ahLst/>
              <a:cxnLst/>
              <a:rect l="l" t="t" r="r" b="b"/>
              <a:pathLst>
                <a:path w="847725" h="634365">
                  <a:moveTo>
                    <a:pt x="847344" y="0"/>
                  </a:moveTo>
                  <a:lnTo>
                    <a:pt x="0" y="0"/>
                  </a:lnTo>
                  <a:lnTo>
                    <a:pt x="0" y="633984"/>
                  </a:lnTo>
                  <a:lnTo>
                    <a:pt x="847344" y="633984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6"/>
            <p:cNvSpPr/>
            <p:nvPr/>
          </p:nvSpPr>
          <p:spPr>
            <a:xfrm>
              <a:off x="11324844" y="219455"/>
              <a:ext cx="847725" cy="634365"/>
            </a:xfrm>
            <a:custGeom>
              <a:avLst/>
              <a:gdLst/>
              <a:ahLst/>
              <a:cxnLst/>
              <a:rect l="l" t="t" r="r" b="b"/>
              <a:pathLst>
                <a:path w="847725" h="634365">
                  <a:moveTo>
                    <a:pt x="0" y="633984"/>
                  </a:moveTo>
                  <a:lnTo>
                    <a:pt x="847344" y="633984"/>
                  </a:lnTo>
                  <a:lnTo>
                    <a:pt x="847344" y="0"/>
                  </a:lnTo>
                  <a:lnTo>
                    <a:pt x="0" y="0"/>
                  </a:lnTo>
                  <a:lnTo>
                    <a:pt x="0" y="633984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ECE5130-3E20-4111-999F-8839B6B73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023" y="2974135"/>
            <a:ext cx="5697605" cy="42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0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example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object 8"/>
          <p:cNvGrpSpPr/>
          <p:nvPr/>
        </p:nvGrpSpPr>
        <p:grpSpPr>
          <a:xfrm>
            <a:off x="8768332" y="746855"/>
            <a:ext cx="3943096" cy="2101463"/>
            <a:chOff x="9195816" y="6095"/>
            <a:chExt cx="2976880" cy="1638300"/>
          </a:xfrm>
        </p:grpSpPr>
        <p:sp>
          <p:nvSpPr>
            <p:cNvPr id="12" name="object 9"/>
            <p:cNvSpPr/>
            <p:nvPr/>
          </p:nvSpPr>
          <p:spPr>
            <a:xfrm>
              <a:off x="9195816" y="6095"/>
              <a:ext cx="2976372" cy="1638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9304020" y="214884"/>
              <a:ext cx="716280" cy="408940"/>
            </a:xfrm>
            <a:custGeom>
              <a:avLst/>
              <a:gdLst/>
              <a:ahLst/>
              <a:cxnLst/>
              <a:rect l="l" t="t" r="r" b="b"/>
              <a:pathLst>
                <a:path w="716279" h="408940">
                  <a:moveTo>
                    <a:pt x="716279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716279" y="408432"/>
                  </a:lnTo>
                  <a:lnTo>
                    <a:pt x="716279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9304020" y="214884"/>
              <a:ext cx="716280" cy="408940"/>
            </a:xfrm>
            <a:custGeom>
              <a:avLst/>
              <a:gdLst/>
              <a:ahLst/>
              <a:cxnLst/>
              <a:rect l="l" t="t" r="r" b="b"/>
              <a:pathLst>
                <a:path w="716279" h="408940">
                  <a:moveTo>
                    <a:pt x="0" y="408432"/>
                  </a:moveTo>
                  <a:lnTo>
                    <a:pt x="716279" y="408432"/>
                  </a:lnTo>
                  <a:lnTo>
                    <a:pt x="716279" y="0"/>
                  </a:lnTo>
                  <a:lnTo>
                    <a:pt x="0" y="0"/>
                  </a:lnTo>
                  <a:lnTo>
                    <a:pt x="0" y="40843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8"/>
          <p:cNvSpPr txBox="1"/>
          <p:nvPr/>
        </p:nvSpPr>
        <p:spPr>
          <a:xfrm>
            <a:off x="1316807" y="1832524"/>
            <a:ext cx="302433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Transformer output</a:t>
            </a:r>
          </a:p>
        </p:txBody>
      </p:sp>
      <p:sp>
        <p:nvSpPr>
          <p:cNvPr id="17" name="object 7"/>
          <p:cNvSpPr txBox="1"/>
          <p:nvPr/>
        </p:nvSpPr>
        <p:spPr>
          <a:xfrm>
            <a:off x="484631" y="4503881"/>
            <a:ext cx="2052955" cy="389209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R="80645" algn="ctr">
              <a:lnSpc>
                <a:spcPct val="100000"/>
              </a:lnSpc>
              <a:spcBef>
                <a:spcPts val="875"/>
              </a:spcBef>
            </a:pPr>
            <a:r>
              <a:rPr sz="2700" spc="-67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45" dirty="0">
                <a:solidFill>
                  <a:srgbClr val="FFFFFF"/>
                </a:solidFill>
                <a:cs typeface="DejaVu Sans Condensed"/>
              </a:rPr>
              <a:t>12,0</a:t>
            </a:r>
            <a:endParaRPr sz="1300">
              <a:cs typeface="DejaVu Sans Condensed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478281" y="6158692"/>
            <a:ext cx="2065655" cy="396904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8745" rIns="0" bIns="0" rtlCol="0">
            <a:spAutoFit/>
          </a:bodyPr>
          <a:lstStyle/>
          <a:p>
            <a:pPr marR="82550" algn="ctr">
              <a:lnSpc>
                <a:spcPct val="100000"/>
              </a:lnSpc>
              <a:spcBef>
                <a:spcPts val="935"/>
              </a:spcBef>
            </a:pPr>
            <a:r>
              <a:rPr sz="2700" spc="-82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55" dirty="0">
                <a:solidFill>
                  <a:srgbClr val="FFFFFF"/>
                </a:solidFill>
                <a:cs typeface="DejaVu Sans Condensed"/>
              </a:rPr>
              <a:t>0,0</a:t>
            </a:r>
            <a:endParaRPr sz="1300">
              <a:cs typeface="DejaVu Sans Condensed"/>
            </a:endParaRPr>
          </a:p>
        </p:txBody>
      </p:sp>
      <p:sp>
        <p:nvSpPr>
          <p:cNvPr id="19" name="object 13"/>
          <p:cNvSpPr txBox="1"/>
          <p:nvPr/>
        </p:nvSpPr>
        <p:spPr>
          <a:xfrm>
            <a:off x="2860294" y="6158692"/>
            <a:ext cx="2065655" cy="396904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8745" rIns="0" bIns="0" rtlCol="0">
            <a:spAutoFit/>
          </a:bodyPr>
          <a:lstStyle/>
          <a:p>
            <a:pPr marR="81280" algn="ctr">
              <a:lnSpc>
                <a:spcPct val="100000"/>
              </a:lnSpc>
              <a:spcBef>
                <a:spcPts val="935"/>
              </a:spcBef>
            </a:pPr>
            <a:r>
              <a:rPr sz="2700" spc="-82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55" dirty="0">
                <a:solidFill>
                  <a:srgbClr val="FFFFFF"/>
                </a:solidFill>
                <a:cs typeface="DejaVu Sans Condensed"/>
              </a:rPr>
              <a:t>0,1</a:t>
            </a:r>
            <a:endParaRPr sz="1300">
              <a:cs typeface="DejaVu Sans Condensed"/>
            </a:endParaRPr>
          </a:p>
        </p:txBody>
      </p:sp>
      <p:sp>
        <p:nvSpPr>
          <p:cNvPr id="20" name="object 14"/>
          <p:cNvSpPr txBox="1"/>
          <p:nvPr/>
        </p:nvSpPr>
        <p:spPr>
          <a:xfrm>
            <a:off x="5601970" y="6158692"/>
            <a:ext cx="2065655" cy="396904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8745" rIns="0" bIns="0" rtlCol="0">
            <a:spAutoFit/>
          </a:bodyPr>
          <a:lstStyle/>
          <a:p>
            <a:pPr marR="80010" algn="ctr">
              <a:lnSpc>
                <a:spcPct val="100000"/>
              </a:lnSpc>
              <a:spcBef>
                <a:spcPts val="935"/>
              </a:spcBef>
            </a:pPr>
            <a:r>
              <a:rPr sz="2700" spc="-89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60" dirty="0">
                <a:solidFill>
                  <a:srgbClr val="FFFFFF"/>
                </a:solidFill>
                <a:cs typeface="DejaVu Sans Condensed"/>
              </a:rPr>
              <a:t>0,9</a:t>
            </a:r>
            <a:endParaRPr sz="1300">
              <a:cs typeface="DejaVu Sans Condensed"/>
            </a:endParaRPr>
          </a:p>
        </p:txBody>
      </p:sp>
      <p:sp>
        <p:nvSpPr>
          <p:cNvPr id="21" name="object 15"/>
          <p:cNvSpPr txBox="1"/>
          <p:nvPr/>
        </p:nvSpPr>
        <p:spPr>
          <a:xfrm>
            <a:off x="5083809" y="6076446"/>
            <a:ext cx="3270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30" dirty="0">
                <a:cs typeface="Noto Sans CJK JP Black"/>
              </a:rPr>
              <a:t>…</a:t>
            </a:r>
            <a:endParaRPr sz="3200">
              <a:cs typeface="Noto Sans CJK JP Black"/>
            </a:endParaRPr>
          </a:p>
        </p:txBody>
      </p:sp>
      <p:grpSp>
        <p:nvGrpSpPr>
          <p:cNvPr id="22" name="object 16"/>
          <p:cNvGrpSpPr/>
          <p:nvPr/>
        </p:nvGrpSpPr>
        <p:grpSpPr>
          <a:xfrm>
            <a:off x="1453896" y="4935936"/>
            <a:ext cx="5240020" cy="1231265"/>
            <a:chOff x="1453896" y="4303014"/>
            <a:chExt cx="5240020" cy="1231265"/>
          </a:xfrm>
        </p:grpSpPr>
        <p:sp>
          <p:nvSpPr>
            <p:cNvPr id="23" name="object 17"/>
            <p:cNvSpPr/>
            <p:nvPr/>
          </p:nvSpPr>
          <p:spPr>
            <a:xfrm>
              <a:off x="1453896" y="5299710"/>
              <a:ext cx="114300" cy="2343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/>
            <p:cNvSpPr/>
            <p:nvPr/>
          </p:nvSpPr>
          <p:spPr>
            <a:xfrm>
              <a:off x="3837431" y="5281422"/>
              <a:ext cx="114300" cy="2519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/>
            <p:cNvSpPr/>
            <p:nvPr/>
          </p:nvSpPr>
          <p:spPr>
            <a:xfrm>
              <a:off x="6579108" y="5281422"/>
              <a:ext cx="114300" cy="2519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/>
            <p:cNvSpPr/>
            <p:nvPr/>
          </p:nvSpPr>
          <p:spPr>
            <a:xfrm>
              <a:off x="1453896" y="4303014"/>
              <a:ext cx="114300" cy="2343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/>
            <p:cNvSpPr/>
            <p:nvPr/>
          </p:nvSpPr>
          <p:spPr>
            <a:xfrm>
              <a:off x="3837431" y="4303014"/>
              <a:ext cx="114300" cy="2343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2"/>
          <p:cNvSpPr txBox="1"/>
          <p:nvPr/>
        </p:nvSpPr>
        <p:spPr>
          <a:xfrm>
            <a:off x="2866644" y="4503881"/>
            <a:ext cx="2052955" cy="389209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R="79375" algn="ctr">
              <a:lnSpc>
                <a:spcPct val="100000"/>
              </a:lnSpc>
              <a:spcBef>
                <a:spcPts val="875"/>
              </a:spcBef>
            </a:pPr>
            <a:r>
              <a:rPr sz="2700" spc="-67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45" dirty="0">
                <a:solidFill>
                  <a:srgbClr val="FFFFFF"/>
                </a:solidFill>
                <a:cs typeface="DejaVu Sans Condensed"/>
              </a:rPr>
              <a:t>12,1</a:t>
            </a:r>
            <a:endParaRPr sz="1300" dirty="0">
              <a:cs typeface="DejaVu Sans Condensed"/>
            </a:endParaRPr>
          </a:p>
        </p:txBody>
      </p:sp>
      <p:sp>
        <p:nvSpPr>
          <p:cNvPr id="29" name="object 23"/>
          <p:cNvSpPr txBox="1"/>
          <p:nvPr/>
        </p:nvSpPr>
        <p:spPr>
          <a:xfrm>
            <a:off x="5602223" y="4506930"/>
            <a:ext cx="2051685" cy="389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R="78740" algn="ctr">
              <a:lnSpc>
                <a:spcPct val="100000"/>
              </a:lnSpc>
              <a:spcBef>
                <a:spcPts val="880"/>
              </a:spcBef>
            </a:pPr>
            <a:r>
              <a:rPr sz="2700" spc="-82" baseline="10802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300" spc="-55" dirty="0">
                <a:solidFill>
                  <a:srgbClr val="FFFFFF"/>
                </a:solidFill>
                <a:cs typeface="DejaVu Sans Condensed"/>
              </a:rPr>
              <a:t>12,9</a:t>
            </a:r>
            <a:endParaRPr sz="1300">
              <a:cs typeface="DejaVu Sans Condensed"/>
            </a:endParaRPr>
          </a:p>
        </p:txBody>
      </p:sp>
      <p:grpSp>
        <p:nvGrpSpPr>
          <p:cNvPr id="30" name="object 24"/>
          <p:cNvGrpSpPr/>
          <p:nvPr/>
        </p:nvGrpSpPr>
        <p:grpSpPr>
          <a:xfrm>
            <a:off x="472186" y="4940507"/>
            <a:ext cx="7188200" cy="982980"/>
            <a:chOff x="472186" y="4307585"/>
            <a:chExt cx="7188200" cy="982980"/>
          </a:xfrm>
        </p:grpSpPr>
        <p:sp>
          <p:nvSpPr>
            <p:cNvPr id="34" name="object 25"/>
            <p:cNvSpPr/>
            <p:nvPr/>
          </p:nvSpPr>
          <p:spPr>
            <a:xfrm>
              <a:off x="6571488" y="4307585"/>
              <a:ext cx="114300" cy="23431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/>
            <p:cNvSpPr/>
            <p:nvPr/>
          </p:nvSpPr>
          <p:spPr>
            <a:xfrm>
              <a:off x="478536" y="4543043"/>
              <a:ext cx="7175500" cy="741045"/>
            </a:xfrm>
            <a:custGeom>
              <a:avLst/>
              <a:gdLst/>
              <a:ahLst/>
              <a:cxnLst/>
              <a:rect l="l" t="t" r="r" b="b"/>
              <a:pathLst>
                <a:path w="7175500" h="741045">
                  <a:moveTo>
                    <a:pt x="7051548" y="0"/>
                  </a:moveTo>
                  <a:lnTo>
                    <a:pt x="123443" y="0"/>
                  </a:lnTo>
                  <a:lnTo>
                    <a:pt x="75395" y="9697"/>
                  </a:lnTo>
                  <a:lnTo>
                    <a:pt x="36156" y="36147"/>
                  </a:lnTo>
                  <a:lnTo>
                    <a:pt x="9701" y="75384"/>
                  </a:lnTo>
                  <a:lnTo>
                    <a:pt x="0" y="123443"/>
                  </a:lnTo>
                  <a:lnTo>
                    <a:pt x="0" y="617219"/>
                  </a:lnTo>
                  <a:lnTo>
                    <a:pt x="9701" y="665279"/>
                  </a:lnTo>
                  <a:lnTo>
                    <a:pt x="36156" y="704516"/>
                  </a:lnTo>
                  <a:lnTo>
                    <a:pt x="75395" y="730966"/>
                  </a:lnTo>
                  <a:lnTo>
                    <a:pt x="123443" y="740663"/>
                  </a:lnTo>
                  <a:lnTo>
                    <a:pt x="7051548" y="740663"/>
                  </a:lnTo>
                  <a:lnTo>
                    <a:pt x="7099607" y="730966"/>
                  </a:lnTo>
                  <a:lnTo>
                    <a:pt x="7138844" y="704516"/>
                  </a:lnTo>
                  <a:lnTo>
                    <a:pt x="7165294" y="665279"/>
                  </a:lnTo>
                  <a:lnTo>
                    <a:pt x="7174992" y="617219"/>
                  </a:lnTo>
                  <a:lnTo>
                    <a:pt x="7174992" y="123443"/>
                  </a:lnTo>
                  <a:lnTo>
                    <a:pt x="7165294" y="75384"/>
                  </a:lnTo>
                  <a:lnTo>
                    <a:pt x="7138844" y="36147"/>
                  </a:lnTo>
                  <a:lnTo>
                    <a:pt x="7099607" y="9697"/>
                  </a:lnTo>
                  <a:lnTo>
                    <a:pt x="705154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7"/>
            <p:cNvSpPr/>
            <p:nvPr/>
          </p:nvSpPr>
          <p:spPr>
            <a:xfrm>
              <a:off x="478536" y="4543043"/>
              <a:ext cx="7175500" cy="741045"/>
            </a:xfrm>
            <a:custGeom>
              <a:avLst/>
              <a:gdLst/>
              <a:ahLst/>
              <a:cxnLst/>
              <a:rect l="l" t="t" r="r" b="b"/>
              <a:pathLst>
                <a:path w="7175500" h="741045">
                  <a:moveTo>
                    <a:pt x="0" y="123443"/>
                  </a:moveTo>
                  <a:lnTo>
                    <a:pt x="9701" y="75384"/>
                  </a:lnTo>
                  <a:lnTo>
                    <a:pt x="36156" y="36147"/>
                  </a:lnTo>
                  <a:lnTo>
                    <a:pt x="75395" y="9697"/>
                  </a:lnTo>
                  <a:lnTo>
                    <a:pt x="123443" y="0"/>
                  </a:lnTo>
                  <a:lnTo>
                    <a:pt x="7051548" y="0"/>
                  </a:lnTo>
                  <a:lnTo>
                    <a:pt x="7099607" y="9697"/>
                  </a:lnTo>
                  <a:lnTo>
                    <a:pt x="7138844" y="36147"/>
                  </a:lnTo>
                  <a:lnTo>
                    <a:pt x="7165294" y="75384"/>
                  </a:lnTo>
                  <a:lnTo>
                    <a:pt x="7174992" y="123443"/>
                  </a:lnTo>
                  <a:lnTo>
                    <a:pt x="7174992" y="617219"/>
                  </a:lnTo>
                  <a:lnTo>
                    <a:pt x="7165294" y="665279"/>
                  </a:lnTo>
                  <a:lnTo>
                    <a:pt x="7138844" y="704516"/>
                  </a:lnTo>
                  <a:lnTo>
                    <a:pt x="7099607" y="730966"/>
                  </a:lnTo>
                  <a:lnTo>
                    <a:pt x="7051548" y="740663"/>
                  </a:lnTo>
                  <a:lnTo>
                    <a:pt x="123443" y="740663"/>
                  </a:lnTo>
                  <a:lnTo>
                    <a:pt x="75395" y="730966"/>
                  </a:lnTo>
                  <a:lnTo>
                    <a:pt x="36156" y="704516"/>
                  </a:lnTo>
                  <a:lnTo>
                    <a:pt x="9701" y="665279"/>
                  </a:lnTo>
                  <a:lnTo>
                    <a:pt x="0" y="617219"/>
                  </a:lnTo>
                  <a:lnTo>
                    <a:pt x="0" y="123443"/>
                  </a:lnTo>
                  <a:close/>
                </a:path>
              </a:pathLst>
            </a:custGeom>
            <a:ln w="12699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29"/>
          <p:cNvSpPr txBox="1"/>
          <p:nvPr/>
        </p:nvSpPr>
        <p:spPr>
          <a:xfrm>
            <a:off x="5096002" y="4360118"/>
            <a:ext cx="3270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30" dirty="0">
                <a:cs typeface="Noto Sans CJK JP Black"/>
              </a:rPr>
              <a:t>…</a:t>
            </a:r>
            <a:endParaRPr sz="3200">
              <a:cs typeface="Noto Sans CJK JP Black"/>
            </a:endParaRPr>
          </a:p>
        </p:txBody>
      </p:sp>
      <p:sp>
        <p:nvSpPr>
          <p:cNvPr id="40" name="object 30"/>
          <p:cNvSpPr txBox="1"/>
          <p:nvPr/>
        </p:nvSpPr>
        <p:spPr>
          <a:xfrm>
            <a:off x="520700" y="6700981"/>
            <a:ext cx="1979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4471C4"/>
                </a:solidFill>
                <a:cs typeface="Noto Sans CJK JP Black"/>
              </a:rPr>
              <a:t>Class </a:t>
            </a:r>
            <a:r>
              <a:rPr sz="1800" spc="-160" dirty="0">
                <a:solidFill>
                  <a:srgbClr val="4471C4"/>
                </a:solidFill>
                <a:cs typeface="Noto Sans CJK JP Black"/>
              </a:rPr>
              <a:t>token </a:t>
            </a:r>
            <a:r>
              <a:rPr sz="1800" spc="165" dirty="0">
                <a:cs typeface="Noto Sans CJK JP Black"/>
              </a:rPr>
              <a:t>+ </a:t>
            </a:r>
            <a:r>
              <a:rPr sz="1800" spc="-210" dirty="0">
                <a:solidFill>
                  <a:srgbClr val="C00000"/>
                </a:solidFill>
                <a:cs typeface="Noto Sans CJK JP Black"/>
              </a:rPr>
              <a:t>PE</a:t>
            </a:r>
            <a:r>
              <a:rPr sz="1800" spc="-85" dirty="0">
                <a:solidFill>
                  <a:srgbClr val="C00000"/>
                </a:solidFill>
                <a:cs typeface="Noto Sans CJK JP Black"/>
              </a:rPr>
              <a:t> </a:t>
            </a:r>
            <a:r>
              <a:rPr sz="1800" spc="-105" dirty="0">
                <a:solidFill>
                  <a:srgbClr val="C00000"/>
                </a:solidFill>
                <a:cs typeface="Noto Sans CJK JP Black"/>
              </a:rPr>
              <a:t>0</a:t>
            </a:r>
            <a:endParaRPr sz="1800">
              <a:cs typeface="Noto Sans CJK JP Black"/>
            </a:endParaRPr>
          </a:p>
        </p:txBody>
      </p:sp>
      <p:sp>
        <p:nvSpPr>
          <p:cNvPr id="41" name="object 31"/>
          <p:cNvSpPr txBox="1"/>
          <p:nvPr/>
        </p:nvSpPr>
        <p:spPr>
          <a:xfrm>
            <a:off x="478281" y="3845260"/>
            <a:ext cx="2065655" cy="348172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048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555"/>
              </a:spcBef>
            </a:pPr>
            <a:r>
              <a:rPr sz="1800" spc="-130" dirty="0">
                <a:solidFill>
                  <a:srgbClr val="FFFFFF"/>
                </a:solidFill>
                <a:cs typeface="Noto Sans CJK JP Black"/>
              </a:rPr>
              <a:t>Normalized</a:t>
            </a:r>
            <a:r>
              <a:rPr sz="1800" spc="-80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45" dirty="0">
                <a:solidFill>
                  <a:srgbClr val="FFFFFF"/>
                </a:solidFill>
                <a:cs typeface="DejaVu Sans Condensed"/>
              </a:rPr>
              <a:t>𝑧</a:t>
            </a:r>
            <a:r>
              <a:rPr sz="1950" spc="-67" baseline="-14957" dirty="0">
                <a:solidFill>
                  <a:srgbClr val="FFFFFF"/>
                </a:solidFill>
                <a:cs typeface="DejaVu Sans Condensed"/>
              </a:rPr>
              <a:t>12,0</a:t>
            </a:r>
            <a:endParaRPr sz="1950" baseline="-14957">
              <a:cs typeface="DejaVu Sans Condensed"/>
            </a:endParaRPr>
          </a:p>
        </p:txBody>
      </p:sp>
      <p:sp>
        <p:nvSpPr>
          <p:cNvPr id="42" name="object 32"/>
          <p:cNvSpPr/>
          <p:nvPr/>
        </p:nvSpPr>
        <p:spPr>
          <a:xfrm>
            <a:off x="1453896" y="4283663"/>
            <a:ext cx="114300" cy="2202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3"/>
          <p:cNvSpPr/>
          <p:nvPr/>
        </p:nvSpPr>
        <p:spPr>
          <a:xfrm>
            <a:off x="1491996" y="3373835"/>
            <a:ext cx="5051425" cy="477520"/>
          </a:xfrm>
          <a:custGeom>
            <a:avLst/>
            <a:gdLst/>
            <a:ahLst/>
            <a:cxnLst/>
            <a:rect l="l" t="t" r="r" b="b"/>
            <a:pathLst>
              <a:path w="5051425" h="477519">
                <a:moveTo>
                  <a:pt x="1375283" y="67056"/>
                </a:moveTo>
                <a:lnTo>
                  <a:pt x="1337183" y="48006"/>
                </a:lnTo>
                <a:lnTo>
                  <a:pt x="1260983" y="9906"/>
                </a:lnTo>
                <a:lnTo>
                  <a:pt x="1260983" y="48006"/>
                </a:lnTo>
                <a:lnTo>
                  <a:pt x="0" y="48006"/>
                </a:lnTo>
                <a:lnTo>
                  <a:pt x="0" y="477520"/>
                </a:lnTo>
                <a:lnTo>
                  <a:pt x="38100" y="477520"/>
                </a:lnTo>
                <a:lnTo>
                  <a:pt x="38100" y="86106"/>
                </a:lnTo>
                <a:lnTo>
                  <a:pt x="1260983" y="86106"/>
                </a:lnTo>
                <a:lnTo>
                  <a:pt x="1260983" y="124206"/>
                </a:lnTo>
                <a:lnTo>
                  <a:pt x="1337183" y="86106"/>
                </a:lnTo>
                <a:lnTo>
                  <a:pt x="1375283" y="67056"/>
                </a:lnTo>
                <a:close/>
              </a:path>
              <a:path w="5051425" h="477519">
                <a:moveTo>
                  <a:pt x="5051298" y="56388"/>
                </a:moveTo>
                <a:lnTo>
                  <a:pt x="5013795" y="37973"/>
                </a:lnTo>
                <a:lnTo>
                  <a:pt x="4936490" y="0"/>
                </a:lnTo>
                <a:lnTo>
                  <a:pt x="4936782" y="38112"/>
                </a:lnTo>
                <a:lnTo>
                  <a:pt x="3435731" y="48895"/>
                </a:lnTo>
                <a:lnTo>
                  <a:pt x="3435985" y="86995"/>
                </a:lnTo>
                <a:lnTo>
                  <a:pt x="4937074" y="76212"/>
                </a:lnTo>
                <a:lnTo>
                  <a:pt x="4937379" y="114300"/>
                </a:lnTo>
                <a:lnTo>
                  <a:pt x="5051298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4"/>
          <p:cNvSpPr txBox="1"/>
          <p:nvPr/>
        </p:nvSpPr>
        <p:spPr>
          <a:xfrm>
            <a:off x="6542531" y="2539445"/>
            <a:ext cx="1545842" cy="1669688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sz="2350" dirty="0">
              <a:cs typeface="Times New Roman"/>
            </a:endParaRPr>
          </a:p>
          <a:p>
            <a:pPr marL="78740" marR="72390" indent="147320">
              <a:lnSpc>
                <a:spcPct val="100000"/>
              </a:lnSpc>
              <a:spcBef>
                <a:spcPts val="5"/>
              </a:spcBef>
            </a:pPr>
            <a:r>
              <a:rPr sz="1600" spc="-120" dirty="0">
                <a:solidFill>
                  <a:srgbClr val="FFFFFF"/>
                </a:solidFill>
                <a:cs typeface="Noto Sans CJK JP Black"/>
              </a:rPr>
              <a:t>Class  </a:t>
            </a:r>
            <a:r>
              <a:rPr sz="1600" spc="-155" dirty="0">
                <a:solidFill>
                  <a:srgbClr val="FFFFFF"/>
                </a:solidFill>
                <a:cs typeface="Noto Sans CJK JP Black"/>
              </a:rPr>
              <a:t>(</a:t>
            </a:r>
            <a:r>
              <a:rPr sz="1600" spc="-95" dirty="0">
                <a:solidFill>
                  <a:srgbClr val="FFFFFF"/>
                </a:solidFill>
                <a:cs typeface="Noto Sans CJK JP Black"/>
              </a:rPr>
              <a:t>1</a:t>
            </a:r>
            <a:r>
              <a:rPr sz="1600" spc="-100" dirty="0">
                <a:solidFill>
                  <a:srgbClr val="FFFFFF"/>
                </a:solidFill>
                <a:cs typeface="Noto Sans CJK JP Black"/>
              </a:rPr>
              <a:t>00</a:t>
            </a:r>
            <a:r>
              <a:rPr sz="1600" spc="-85" dirty="0">
                <a:solidFill>
                  <a:srgbClr val="FFFFFF"/>
                </a:solidFill>
                <a:cs typeface="Noto Sans CJK JP Black"/>
              </a:rPr>
              <a:t>0</a:t>
            </a:r>
            <a:r>
              <a:rPr sz="1600" spc="45" dirty="0">
                <a:solidFill>
                  <a:srgbClr val="FFFFFF"/>
                </a:solidFill>
                <a:cs typeface="Noto Sans CJK JP Black"/>
              </a:rPr>
              <a:t>-</a:t>
            </a:r>
            <a:r>
              <a:rPr sz="1600" spc="-130" dirty="0">
                <a:solidFill>
                  <a:srgbClr val="FFFFFF"/>
                </a:solidFill>
                <a:cs typeface="Noto Sans CJK JP Black"/>
              </a:rPr>
              <a:t>d)</a:t>
            </a:r>
            <a:endParaRPr lang="en-US" sz="1600" spc="-130" dirty="0">
              <a:solidFill>
                <a:srgbClr val="FFFFFF"/>
              </a:solidFill>
              <a:cs typeface="Noto Sans CJK JP Black"/>
            </a:endParaRPr>
          </a:p>
          <a:p>
            <a:pPr marL="78740" marR="72390" indent="147320">
              <a:lnSpc>
                <a:spcPct val="100000"/>
              </a:lnSpc>
              <a:spcBef>
                <a:spcPts val="5"/>
              </a:spcBef>
            </a:pPr>
            <a:endParaRPr lang="en-US" sz="1600" spc="-130" dirty="0">
              <a:solidFill>
                <a:srgbClr val="FFFFFF"/>
              </a:solidFill>
              <a:cs typeface="Noto Sans CJK JP Black"/>
            </a:endParaRPr>
          </a:p>
          <a:p>
            <a:pPr marL="78740" marR="72390" indent="147320">
              <a:lnSpc>
                <a:spcPct val="100000"/>
              </a:lnSpc>
              <a:spcBef>
                <a:spcPts val="5"/>
              </a:spcBef>
            </a:pPr>
            <a:endParaRPr lang="en-US" sz="1600" spc="-130" dirty="0">
              <a:solidFill>
                <a:srgbClr val="FFFFFF"/>
              </a:solidFill>
              <a:cs typeface="Noto Sans CJK JP Black"/>
            </a:endParaRPr>
          </a:p>
          <a:p>
            <a:pPr marL="78740" marR="72390" indent="147320">
              <a:lnSpc>
                <a:spcPct val="100000"/>
              </a:lnSpc>
              <a:spcBef>
                <a:spcPts val="5"/>
              </a:spcBef>
            </a:pPr>
            <a:endParaRPr lang="en-US" sz="1600" spc="-130" dirty="0">
              <a:solidFill>
                <a:srgbClr val="FFFFFF"/>
              </a:solidFill>
              <a:cs typeface="Noto Sans CJK JP Black"/>
            </a:endParaRPr>
          </a:p>
        </p:txBody>
      </p:sp>
      <p:sp>
        <p:nvSpPr>
          <p:cNvPr id="45" name="object 35"/>
          <p:cNvSpPr txBox="1"/>
          <p:nvPr/>
        </p:nvSpPr>
        <p:spPr>
          <a:xfrm>
            <a:off x="7740522" y="6226408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768</a:t>
            </a:r>
            <a:r>
              <a:rPr sz="1800" spc="50" dirty="0">
                <a:cs typeface="Noto Sans CJK JP Black"/>
              </a:rPr>
              <a:t>-</a:t>
            </a:r>
            <a:r>
              <a:rPr sz="1800" spc="-105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sp>
        <p:nvSpPr>
          <p:cNvPr id="46" name="object 36"/>
          <p:cNvSpPr txBox="1"/>
          <p:nvPr/>
        </p:nvSpPr>
        <p:spPr>
          <a:xfrm>
            <a:off x="7759065" y="4598497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768</a:t>
            </a:r>
            <a:r>
              <a:rPr sz="1800" spc="50" dirty="0">
                <a:cs typeface="Noto Sans CJK JP Black"/>
              </a:rPr>
              <a:t>-</a:t>
            </a:r>
            <a:r>
              <a:rPr sz="1800" spc="-105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grpSp>
        <p:nvGrpSpPr>
          <p:cNvPr id="47" name="object 37"/>
          <p:cNvGrpSpPr/>
          <p:nvPr/>
        </p:nvGrpSpPr>
        <p:grpSpPr>
          <a:xfrm>
            <a:off x="9143745" y="4322272"/>
            <a:ext cx="1291590" cy="227965"/>
            <a:chOff x="9143745" y="3689350"/>
            <a:chExt cx="1291590" cy="227965"/>
          </a:xfrm>
        </p:grpSpPr>
        <p:sp>
          <p:nvSpPr>
            <p:cNvPr id="48" name="object 38"/>
            <p:cNvSpPr/>
            <p:nvPr/>
          </p:nvSpPr>
          <p:spPr>
            <a:xfrm>
              <a:off x="9143745" y="3689350"/>
              <a:ext cx="226059" cy="22758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9"/>
            <p:cNvSpPr/>
            <p:nvPr/>
          </p:nvSpPr>
          <p:spPr>
            <a:xfrm>
              <a:off x="9448545" y="3689350"/>
              <a:ext cx="226059" cy="22758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0"/>
            <p:cNvSpPr/>
            <p:nvPr/>
          </p:nvSpPr>
          <p:spPr>
            <a:xfrm>
              <a:off x="9751821" y="3689350"/>
              <a:ext cx="227583" cy="22758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1"/>
            <p:cNvSpPr/>
            <p:nvPr/>
          </p:nvSpPr>
          <p:spPr>
            <a:xfrm>
              <a:off x="10209021" y="3689350"/>
              <a:ext cx="226059" cy="22758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42"/>
          <p:cNvSpPr txBox="1"/>
          <p:nvPr/>
        </p:nvSpPr>
        <p:spPr>
          <a:xfrm>
            <a:off x="10003028" y="4209242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70" dirty="0">
                <a:cs typeface="Noto Sans CJK JP Black"/>
              </a:rPr>
              <a:t>…</a:t>
            </a:r>
            <a:endParaRPr sz="1800">
              <a:cs typeface="Noto Sans CJK JP Black"/>
            </a:endParaRPr>
          </a:p>
        </p:txBody>
      </p:sp>
      <p:grpSp>
        <p:nvGrpSpPr>
          <p:cNvPr id="53" name="object 43"/>
          <p:cNvGrpSpPr/>
          <p:nvPr/>
        </p:nvGrpSpPr>
        <p:grpSpPr>
          <a:xfrm>
            <a:off x="9143745" y="3637995"/>
            <a:ext cx="1291590" cy="227965"/>
            <a:chOff x="9143745" y="3005073"/>
            <a:chExt cx="1291590" cy="227965"/>
          </a:xfrm>
        </p:grpSpPr>
        <p:sp>
          <p:nvSpPr>
            <p:cNvPr id="54" name="object 44"/>
            <p:cNvSpPr/>
            <p:nvPr/>
          </p:nvSpPr>
          <p:spPr>
            <a:xfrm>
              <a:off x="9143745" y="3005073"/>
              <a:ext cx="226059" cy="2275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5"/>
            <p:cNvSpPr/>
            <p:nvPr/>
          </p:nvSpPr>
          <p:spPr>
            <a:xfrm>
              <a:off x="9448545" y="3005073"/>
              <a:ext cx="226059" cy="2275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6"/>
            <p:cNvSpPr/>
            <p:nvPr/>
          </p:nvSpPr>
          <p:spPr>
            <a:xfrm>
              <a:off x="9751821" y="3005073"/>
              <a:ext cx="227583" cy="2275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7"/>
            <p:cNvSpPr/>
            <p:nvPr/>
          </p:nvSpPr>
          <p:spPr>
            <a:xfrm>
              <a:off x="10209021" y="3005073"/>
              <a:ext cx="226059" cy="2275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48"/>
          <p:cNvSpPr txBox="1"/>
          <p:nvPr/>
        </p:nvSpPr>
        <p:spPr>
          <a:xfrm>
            <a:off x="10003028" y="3524331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70" dirty="0">
                <a:cs typeface="Noto Sans CJK JP Black"/>
              </a:rPr>
              <a:t>…</a:t>
            </a:r>
            <a:endParaRPr sz="1800">
              <a:cs typeface="Noto Sans CJK JP Black"/>
            </a:endParaRPr>
          </a:p>
        </p:txBody>
      </p:sp>
      <p:grpSp>
        <p:nvGrpSpPr>
          <p:cNvPr id="59" name="object 49"/>
          <p:cNvGrpSpPr/>
          <p:nvPr/>
        </p:nvGrpSpPr>
        <p:grpSpPr>
          <a:xfrm>
            <a:off x="8838945" y="2953720"/>
            <a:ext cx="1901189" cy="1379855"/>
            <a:chOff x="8838945" y="2320798"/>
            <a:chExt cx="1901189" cy="1379855"/>
          </a:xfrm>
        </p:grpSpPr>
        <p:sp>
          <p:nvSpPr>
            <p:cNvPr id="60" name="object 50"/>
            <p:cNvSpPr/>
            <p:nvPr/>
          </p:nvSpPr>
          <p:spPr>
            <a:xfrm>
              <a:off x="9256775" y="3226308"/>
              <a:ext cx="1066165" cy="471170"/>
            </a:xfrm>
            <a:custGeom>
              <a:avLst/>
              <a:gdLst/>
              <a:ahLst/>
              <a:cxnLst/>
              <a:rect l="l" t="t" r="r" b="b"/>
              <a:pathLst>
                <a:path w="1066165" h="471170">
                  <a:moveTo>
                    <a:pt x="0" y="0"/>
                  </a:moveTo>
                  <a:lnTo>
                    <a:pt x="0" y="470661"/>
                  </a:lnTo>
                </a:path>
                <a:path w="1066165" h="471170">
                  <a:moveTo>
                    <a:pt x="0" y="0"/>
                  </a:moveTo>
                  <a:lnTo>
                    <a:pt x="304546" y="470661"/>
                  </a:lnTo>
                </a:path>
                <a:path w="1066165" h="471170">
                  <a:moveTo>
                    <a:pt x="0" y="0"/>
                  </a:moveTo>
                  <a:lnTo>
                    <a:pt x="608965" y="470661"/>
                  </a:lnTo>
                </a:path>
                <a:path w="1066165" h="471170">
                  <a:moveTo>
                    <a:pt x="0" y="0"/>
                  </a:moveTo>
                  <a:lnTo>
                    <a:pt x="1065022" y="470661"/>
                  </a:lnTo>
                </a:path>
                <a:path w="1066165" h="471170">
                  <a:moveTo>
                    <a:pt x="304800" y="0"/>
                  </a:moveTo>
                  <a:lnTo>
                    <a:pt x="304800" y="470661"/>
                  </a:lnTo>
                </a:path>
                <a:path w="1066165" h="471170">
                  <a:moveTo>
                    <a:pt x="304800" y="0"/>
                  </a:moveTo>
                  <a:lnTo>
                    <a:pt x="609346" y="470661"/>
                  </a:lnTo>
                </a:path>
                <a:path w="1066165" h="471170">
                  <a:moveTo>
                    <a:pt x="304800" y="0"/>
                  </a:moveTo>
                  <a:lnTo>
                    <a:pt x="1065276" y="470661"/>
                  </a:lnTo>
                </a:path>
                <a:path w="1066165" h="471170">
                  <a:moveTo>
                    <a:pt x="304546" y="0"/>
                  </a:moveTo>
                  <a:lnTo>
                    <a:pt x="0" y="470661"/>
                  </a:lnTo>
                </a:path>
                <a:path w="1066165" h="471170">
                  <a:moveTo>
                    <a:pt x="608965" y="0"/>
                  </a:moveTo>
                  <a:lnTo>
                    <a:pt x="0" y="470661"/>
                  </a:lnTo>
                </a:path>
                <a:path w="1066165" h="471170">
                  <a:moveTo>
                    <a:pt x="609346" y="0"/>
                  </a:moveTo>
                  <a:lnTo>
                    <a:pt x="304800" y="470661"/>
                  </a:lnTo>
                </a:path>
                <a:path w="1066165" h="471170">
                  <a:moveTo>
                    <a:pt x="609600" y="0"/>
                  </a:moveTo>
                  <a:lnTo>
                    <a:pt x="609600" y="470661"/>
                  </a:lnTo>
                </a:path>
                <a:path w="1066165" h="471170">
                  <a:moveTo>
                    <a:pt x="609600" y="0"/>
                  </a:moveTo>
                  <a:lnTo>
                    <a:pt x="1065656" y="470661"/>
                  </a:lnTo>
                </a:path>
                <a:path w="1066165" h="471170">
                  <a:moveTo>
                    <a:pt x="1065276" y="0"/>
                  </a:moveTo>
                  <a:lnTo>
                    <a:pt x="1065276" y="470661"/>
                  </a:lnTo>
                </a:path>
                <a:path w="1066165" h="471170">
                  <a:moveTo>
                    <a:pt x="1065656" y="0"/>
                  </a:moveTo>
                  <a:lnTo>
                    <a:pt x="609600" y="470661"/>
                  </a:lnTo>
                </a:path>
                <a:path w="1066165" h="471170">
                  <a:moveTo>
                    <a:pt x="1065276" y="0"/>
                  </a:moveTo>
                  <a:lnTo>
                    <a:pt x="304800" y="470661"/>
                  </a:lnTo>
                </a:path>
                <a:path w="1066165" h="471170">
                  <a:moveTo>
                    <a:pt x="1065022" y="0"/>
                  </a:moveTo>
                  <a:lnTo>
                    <a:pt x="0" y="470661"/>
                  </a:lnTo>
                </a:path>
              </a:pathLst>
            </a:custGeom>
            <a:ln w="635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1"/>
            <p:cNvSpPr/>
            <p:nvPr/>
          </p:nvSpPr>
          <p:spPr>
            <a:xfrm>
              <a:off x="8838945" y="3005074"/>
              <a:ext cx="226059" cy="2275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2"/>
            <p:cNvSpPr/>
            <p:nvPr/>
          </p:nvSpPr>
          <p:spPr>
            <a:xfrm>
              <a:off x="10513821" y="3005074"/>
              <a:ext cx="226059" cy="2275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3"/>
            <p:cNvSpPr/>
            <p:nvPr/>
          </p:nvSpPr>
          <p:spPr>
            <a:xfrm>
              <a:off x="9143745" y="2320798"/>
              <a:ext cx="226059" cy="2260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4"/>
            <p:cNvSpPr/>
            <p:nvPr/>
          </p:nvSpPr>
          <p:spPr>
            <a:xfrm>
              <a:off x="9448545" y="2320798"/>
              <a:ext cx="226059" cy="2260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5"/>
            <p:cNvSpPr/>
            <p:nvPr/>
          </p:nvSpPr>
          <p:spPr>
            <a:xfrm>
              <a:off x="9751821" y="2320798"/>
              <a:ext cx="227583" cy="2260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6"/>
            <p:cNvSpPr/>
            <p:nvPr/>
          </p:nvSpPr>
          <p:spPr>
            <a:xfrm>
              <a:off x="10209021" y="2320798"/>
              <a:ext cx="226059" cy="2260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57"/>
          <p:cNvSpPr txBox="1"/>
          <p:nvPr/>
        </p:nvSpPr>
        <p:spPr>
          <a:xfrm>
            <a:off x="11242040" y="4197304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768</a:t>
            </a:r>
            <a:r>
              <a:rPr sz="1800" spc="50" dirty="0">
                <a:cs typeface="Noto Sans CJK JP Black"/>
              </a:rPr>
              <a:t>-</a:t>
            </a:r>
            <a:r>
              <a:rPr sz="1800" spc="-105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sp>
        <p:nvSpPr>
          <p:cNvPr id="68" name="object 59"/>
          <p:cNvSpPr txBox="1"/>
          <p:nvPr/>
        </p:nvSpPr>
        <p:spPr>
          <a:xfrm>
            <a:off x="10003028" y="2839419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70" dirty="0">
                <a:cs typeface="Noto Sans CJK JP Black"/>
              </a:rPr>
              <a:t>…</a:t>
            </a:r>
            <a:endParaRPr sz="1800">
              <a:cs typeface="Noto Sans CJK JP Black"/>
            </a:endParaRPr>
          </a:p>
        </p:txBody>
      </p:sp>
      <p:sp>
        <p:nvSpPr>
          <p:cNvPr id="69" name="object 60"/>
          <p:cNvSpPr/>
          <p:nvPr/>
        </p:nvSpPr>
        <p:spPr>
          <a:xfrm>
            <a:off x="8951976" y="3173429"/>
            <a:ext cx="1691639" cy="1156970"/>
          </a:xfrm>
          <a:custGeom>
            <a:avLst/>
            <a:gdLst/>
            <a:ahLst/>
            <a:cxnLst/>
            <a:rect l="l" t="t" r="r" b="b"/>
            <a:pathLst>
              <a:path w="1691640" h="1156970">
                <a:moveTo>
                  <a:pt x="0" y="685800"/>
                </a:moveTo>
                <a:lnTo>
                  <a:pt x="304926" y="1156461"/>
                </a:lnTo>
              </a:path>
              <a:path w="1691640" h="1156970">
                <a:moveTo>
                  <a:pt x="0" y="685800"/>
                </a:moveTo>
                <a:lnTo>
                  <a:pt x="609473" y="1156461"/>
                </a:lnTo>
              </a:path>
              <a:path w="1691640" h="1156970">
                <a:moveTo>
                  <a:pt x="0" y="685800"/>
                </a:moveTo>
                <a:lnTo>
                  <a:pt x="913892" y="1156461"/>
                </a:lnTo>
              </a:path>
              <a:path w="1691640" h="1156970">
                <a:moveTo>
                  <a:pt x="0" y="685800"/>
                </a:moveTo>
                <a:lnTo>
                  <a:pt x="1369949" y="1156461"/>
                </a:lnTo>
              </a:path>
              <a:path w="1691640" h="1156970">
                <a:moveTo>
                  <a:pt x="1674368" y="685800"/>
                </a:moveTo>
                <a:lnTo>
                  <a:pt x="304800" y="1156461"/>
                </a:lnTo>
              </a:path>
              <a:path w="1691640" h="1156970">
                <a:moveTo>
                  <a:pt x="1674622" y="685800"/>
                </a:moveTo>
                <a:lnTo>
                  <a:pt x="609600" y="1156461"/>
                </a:lnTo>
              </a:path>
              <a:path w="1691640" h="1156970">
                <a:moveTo>
                  <a:pt x="1674876" y="685800"/>
                </a:moveTo>
                <a:lnTo>
                  <a:pt x="914400" y="1156461"/>
                </a:lnTo>
              </a:path>
              <a:path w="1691640" h="1156970">
                <a:moveTo>
                  <a:pt x="1691513" y="629412"/>
                </a:moveTo>
                <a:lnTo>
                  <a:pt x="1370076" y="1156208"/>
                </a:lnTo>
              </a:path>
              <a:path w="1691640" h="1156970">
                <a:moveTo>
                  <a:pt x="304926" y="0"/>
                </a:moveTo>
                <a:lnTo>
                  <a:pt x="0" y="470662"/>
                </a:lnTo>
              </a:path>
              <a:path w="1691640" h="1156970">
                <a:moveTo>
                  <a:pt x="304800" y="0"/>
                </a:moveTo>
                <a:lnTo>
                  <a:pt x="304800" y="470662"/>
                </a:lnTo>
              </a:path>
              <a:path w="1691640" h="1156970">
                <a:moveTo>
                  <a:pt x="304800" y="0"/>
                </a:moveTo>
                <a:lnTo>
                  <a:pt x="609346" y="470662"/>
                </a:lnTo>
              </a:path>
              <a:path w="1691640" h="1156970">
                <a:moveTo>
                  <a:pt x="304800" y="0"/>
                </a:moveTo>
                <a:lnTo>
                  <a:pt x="913765" y="470662"/>
                </a:lnTo>
              </a:path>
              <a:path w="1691640" h="1156970">
                <a:moveTo>
                  <a:pt x="304800" y="0"/>
                </a:moveTo>
                <a:lnTo>
                  <a:pt x="1369822" y="470662"/>
                </a:lnTo>
              </a:path>
              <a:path w="1691640" h="1156970">
                <a:moveTo>
                  <a:pt x="304800" y="0"/>
                </a:moveTo>
                <a:lnTo>
                  <a:pt x="1674368" y="470662"/>
                </a:lnTo>
              </a:path>
              <a:path w="1691640" h="1156970">
                <a:moveTo>
                  <a:pt x="609473" y="0"/>
                </a:moveTo>
                <a:lnTo>
                  <a:pt x="0" y="470662"/>
                </a:lnTo>
              </a:path>
              <a:path w="1691640" h="1156970">
                <a:moveTo>
                  <a:pt x="609346" y="0"/>
                </a:moveTo>
                <a:lnTo>
                  <a:pt x="304800" y="470662"/>
                </a:lnTo>
              </a:path>
              <a:path w="1691640" h="1156970">
                <a:moveTo>
                  <a:pt x="609600" y="0"/>
                </a:moveTo>
                <a:lnTo>
                  <a:pt x="609600" y="470662"/>
                </a:lnTo>
              </a:path>
              <a:path w="1691640" h="1156970">
                <a:moveTo>
                  <a:pt x="609600" y="0"/>
                </a:moveTo>
                <a:lnTo>
                  <a:pt x="914146" y="470662"/>
                </a:lnTo>
              </a:path>
              <a:path w="1691640" h="1156970">
                <a:moveTo>
                  <a:pt x="609600" y="0"/>
                </a:moveTo>
                <a:lnTo>
                  <a:pt x="1370076" y="470662"/>
                </a:lnTo>
              </a:path>
              <a:path w="1691640" h="1156970">
                <a:moveTo>
                  <a:pt x="609600" y="0"/>
                </a:moveTo>
                <a:lnTo>
                  <a:pt x="1674622" y="470662"/>
                </a:lnTo>
              </a:path>
              <a:path w="1691640" h="1156970">
                <a:moveTo>
                  <a:pt x="913892" y="0"/>
                </a:moveTo>
                <a:lnTo>
                  <a:pt x="0" y="470662"/>
                </a:lnTo>
              </a:path>
              <a:path w="1691640" h="1156970">
                <a:moveTo>
                  <a:pt x="913765" y="0"/>
                </a:moveTo>
                <a:lnTo>
                  <a:pt x="304800" y="470662"/>
                </a:lnTo>
              </a:path>
              <a:path w="1691640" h="1156970">
                <a:moveTo>
                  <a:pt x="914146" y="0"/>
                </a:moveTo>
                <a:lnTo>
                  <a:pt x="609600" y="470662"/>
                </a:lnTo>
              </a:path>
              <a:path w="1691640" h="1156970">
                <a:moveTo>
                  <a:pt x="914400" y="0"/>
                </a:moveTo>
                <a:lnTo>
                  <a:pt x="914400" y="470662"/>
                </a:lnTo>
              </a:path>
              <a:path w="1691640" h="1156970">
                <a:moveTo>
                  <a:pt x="914400" y="0"/>
                </a:moveTo>
                <a:lnTo>
                  <a:pt x="1370456" y="470662"/>
                </a:lnTo>
              </a:path>
              <a:path w="1691640" h="1156970">
                <a:moveTo>
                  <a:pt x="914400" y="0"/>
                </a:moveTo>
                <a:lnTo>
                  <a:pt x="1674876" y="470662"/>
                </a:lnTo>
              </a:path>
              <a:path w="1691640" h="1156970">
                <a:moveTo>
                  <a:pt x="1369949" y="0"/>
                </a:moveTo>
                <a:lnTo>
                  <a:pt x="0" y="470662"/>
                </a:lnTo>
              </a:path>
              <a:path w="1691640" h="1156970">
                <a:moveTo>
                  <a:pt x="1369822" y="0"/>
                </a:moveTo>
                <a:lnTo>
                  <a:pt x="304800" y="470662"/>
                </a:lnTo>
              </a:path>
              <a:path w="1691640" h="1156970">
                <a:moveTo>
                  <a:pt x="1370076" y="0"/>
                </a:moveTo>
                <a:lnTo>
                  <a:pt x="609600" y="470662"/>
                </a:lnTo>
              </a:path>
              <a:path w="1691640" h="1156970">
                <a:moveTo>
                  <a:pt x="1370456" y="0"/>
                </a:moveTo>
                <a:lnTo>
                  <a:pt x="914400" y="470662"/>
                </a:lnTo>
              </a:path>
              <a:path w="1691640" h="1156970">
                <a:moveTo>
                  <a:pt x="1370076" y="0"/>
                </a:moveTo>
                <a:lnTo>
                  <a:pt x="1370076" y="470662"/>
                </a:lnTo>
              </a:path>
              <a:path w="1691640" h="1156970">
                <a:moveTo>
                  <a:pt x="1370076" y="0"/>
                </a:moveTo>
                <a:lnTo>
                  <a:pt x="1674622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62"/>
          <p:cNvGrpSpPr/>
          <p:nvPr/>
        </p:nvGrpSpPr>
        <p:grpSpPr>
          <a:xfrm>
            <a:off x="9143745" y="6076395"/>
            <a:ext cx="1291590" cy="226060"/>
            <a:chOff x="9143745" y="5443473"/>
            <a:chExt cx="1291590" cy="226060"/>
          </a:xfrm>
        </p:grpSpPr>
        <p:sp>
          <p:nvSpPr>
            <p:cNvPr id="71" name="object 63"/>
            <p:cNvSpPr/>
            <p:nvPr/>
          </p:nvSpPr>
          <p:spPr>
            <a:xfrm>
              <a:off x="9143745" y="5443473"/>
              <a:ext cx="226059" cy="22605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4"/>
            <p:cNvSpPr/>
            <p:nvPr/>
          </p:nvSpPr>
          <p:spPr>
            <a:xfrm>
              <a:off x="9448545" y="5443473"/>
              <a:ext cx="226059" cy="22605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5"/>
            <p:cNvSpPr/>
            <p:nvPr/>
          </p:nvSpPr>
          <p:spPr>
            <a:xfrm>
              <a:off x="9751821" y="5443473"/>
              <a:ext cx="227583" cy="22605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6"/>
            <p:cNvSpPr/>
            <p:nvPr/>
          </p:nvSpPr>
          <p:spPr>
            <a:xfrm>
              <a:off x="10209021" y="5443473"/>
              <a:ext cx="226059" cy="22605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67"/>
          <p:cNvSpPr txBox="1"/>
          <p:nvPr/>
        </p:nvSpPr>
        <p:spPr>
          <a:xfrm>
            <a:off x="10003028" y="5962730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70" dirty="0">
                <a:cs typeface="Noto Sans CJK JP Black"/>
              </a:rPr>
              <a:t>…</a:t>
            </a:r>
            <a:endParaRPr sz="1800">
              <a:cs typeface="Noto Sans CJK JP Black"/>
            </a:endParaRPr>
          </a:p>
        </p:txBody>
      </p:sp>
      <p:grpSp>
        <p:nvGrpSpPr>
          <p:cNvPr id="76" name="object 68"/>
          <p:cNvGrpSpPr/>
          <p:nvPr/>
        </p:nvGrpSpPr>
        <p:grpSpPr>
          <a:xfrm>
            <a:off x="8838945" y="5392119"/>
            <a:ext cx="1901189" cy="694055"/>
            <a:chOff x="8838945" y="4759197"/>
            <a:chExt cx="1901189" cy="694055"/>
          </a:xfrm>
        </p:grpSpPr>
        <p:sp>
          <p:nvSpPr>
            <p:cNvPr id="77" name="object 69"/>
            <p:cNvSpPr/>
            <p:nvPr/>
          </p:nvSpPr>
          <p:spPr>
            <a:xfrm>
              <a:off x="9143745" y="4759197"/>
              <a:ext cx="226059" cy="22605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0"/>
            <p:cNvSpPr/>
            <p:nvPr/>
          </p:nvSpPr>
          <p:spPr>
            <a:xfrm>
              <a:off x="9256775" y="4978907"/>
              <a:ext cx="0" cy="471170"/>
            </a:xfrm>
            <a:custGeom>
              <a:avLst/>
              <a:gdLst/>
              <a:ahLst/>
              <a:cxnLst/>
              <a:rect l="l" t="t" r="r" b="b"/>
              <a:pathLst>
                <a:path h="471170">
                  <a:moveTo>
                    <a:pt x="0" y="0"/>
                  </a:moveTo>
                  <a:lnTo>
                    <a:pt x="0" y="470662"/>
                  </a:lnTo>
                </a:path>
              </a:pathLst>
            </a:custGeom>
            <a:ln w="635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1"/>
            <p:cNvSpPr/>
            <p:nvPr/>
          </p:nvSpPr>
          <p:spPr>
            <a:xfrm>
              <a:off x="9448545" y="4759197"/>
              <a:ext cx="226059" cy="22605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2"/>
            <p:cNvSpPr/>
            <p:nvPr/>
          </p:nvSpPr>
          <p:spPr>
            <a:xfrm>
              <a:off x="9256775" y="4978907"/>
              <a:ext cx="304800" cy="471170"/>
            </a:xfrm>
            <a:custGeom>
              <a:avLst/>
              <a:gdLst/>
              <a:ahLst/>
              <a:cxnLst/>
              <a:rect l="l" t="t" r="r" b="b"/>
              <a:pathLst>
                <a:path w="304800" h="471170">
                  <a:moveTo>
                    <a:pt x="0" y="0"/>
                  </a:moveTo>
                  <a:lnTo>
                    <a:pt x="304546" y="470662"/>
                  </a:lnTo>
                </a:path>
              </a:pathLst>
            </a:custGeom>
            <a:ln w="635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3"/>
            <p:cNvSpPr/>
            <p:nvPr/>
          </p:nvSpPr>
          <p:spPr>
            <a:xfrm>
              <a:off x="9751821" y="4759197"/>
              <a:ext cx="227583" cy="22605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4"/>
            <p:cNvSpPr/>
            <p:nvPr/>
          </p:nvSpPr>
          <p:spPr>
            <a:xfrm>
              <a:off x="9256775" y="4978907"/>
              <a:ext cx="608965" cy="471170"/>
            </a:xfrm>
            <a:custGeom>
              <a:avLst/>
              <a:gdLst/>
              <a:ahLst/>
              <a:cxnLst/>
              <a:rect l="l" t="t" r="r" b="b"/>
              <a:pathLst>
                <a:path w="608965" h="471170">
                  <a:moveTo>
                    <a:pt x="0" y="0"/>
                  </a:moveTo>
                  <a:lnTo>
                    <a:pt x="608965" y="470662"/>
                  </a:lnTo>
                </a:path>
              </a:pathLst>
            </a:custGeom>
            <a:ln w="635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5"/>
            <p:cNvSpPr/>
            <p:nvPr/>
          </p:nvSpPr>
          <p:spPr>
            <a:xfrm>
              <a:off x="10209021" y="4759197"/>
              <a:ext cx="226059" cy="22605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6"/>
            <p:cNvSpPr/>
            <p:nvPr/>
          </p:nvSpPr>
          <p:spPr>
            <a:xfrm>
              <a:off x="9256775" y="4978907"/>
              <a:ext cx="1066165" cy="471170"/>
            </a:xfrm>
            <a:custGeom>
              <a:avLst/>
              <a:gdLst/>
              <a:ahLst/>
              <a:cxnLst/>
              <a:rect l="l" t="t" r="r" b="b"/>
              <a:pathLst>
                <a:path w="1066165" h="471170">
                  <a:moveTo>
                    <a:pt x="0" y="0"/>
                  </a:moveTo>
                  <a:lnTo>
                    <a:pt x="1065022" y="470662"/>
                  </a:lnTo>
                </a:path>
                <a:path w="1066165" h="471170">
                  <a:moveTo>
                    <a:pt x="304800" y="0"/>
                  </a:moveTo>
                  <a:lnTo>
                    <a:pt x="304800" y="470662"/>
                  </a:lnTo>
                </a:path>
                <a:path w="1066165" h="471170">
                  <a:moveTo>
                    <a:pt x="304800" y="0"/>
                  </a:moveTo>
                  <a:lnTo>
                    <a:pt x="609346" y="470662"/>
                  </a:lnTo>
                </a:path>
                <a:path w="1066165" h="471170">
                  <a:moveTo>
                    <a:pt x="304800" y="0"/>
                  </a:moveTo>
                  <a:lnTo>
                    <a:pt x="1065276" y="470662"/>
                  </a:lnTo>
                </a:path>
                <a:path w="1066165" h="471170">
                  <a:moveTo>
                    <a:pt x="304546" y="0"/>
                  </a:moveTo>
                  <a:lnTo>
                    <a:pt x="0" y="470662"/>
                  </a:lnTo>
                </a:path>
                <a:path w="1066165" h="471170">
                  <a:moveTo>
                    <a:pt x="608965" y="0"/>
                  </a:moveTo>
                  <a:lnTo>
                    <a:pt x="0" y="470662"/>
                  </a:lnTo>
                </a:path>
                <a:path w="1066165" h="471170">
                  <a:moveTo>
                    <a:pt x="609346" y="0"/>
                  </a:moveTo>
                  <a:lnTo>
                    <a:pt x="304800" y="470662"/>
                  </a:lnTo>
                </a:path>
                <a:path w="1066165" h="471170">
                  <a:moveTo>
                    <a:pt x="609600" y="0"/>
                  </a:moveTo>
                  <a:lnTo>
                    <a:pt x="609600" y="470662"/>
                  </a:lnTo>
                </a:path>
                <a:path w="1066165" h="471170">
                  <a:moveTo>
                    <a:pt x="609600" y="0"/>
                  </a:moveTo>
                  <a:lnTo>
                    <a:pt x="1065656" y="470662"/>
                  </a:lnTo>
                </a:path>
                <a:path w="1066165" h="471170">
                  <a:moveTo>
                    <a:pt x="1065276" y="0"/>
                  </a:moveTo>
                  <a:lnTo>
                    <a:pt x="1065276" y="470662"/>
                  </a:lnTo>
                </a:path>
                <a:path w="1066165" h="471170">
                  <a:moveTo>
                    <a:pt x="1065656" y="0"/>
                  </a:moveTo>
                  <a:lnTo>
                    <a:pt x="609600" y="470662"/>
                  </a:lnTo>
                </a:path>
                <a:path w="1066165" h="471170">
                  <a:moveTo>
                    <a:pt x="1065276" y="0"/>
                  </a:moveTo>
                  <a:lnTo>
                    <a:pt x="304800" y="470662"/>
                  </a:lnTo>
                </a:path>
                <a:path w="1066165" h="471170">
                  <a:moveTo>
                    <a:pt x="1065022" y="0"/>
                  </a:moveTo>
                  <a:lnTo>
                    <a:pt x="0" y="470662"/>
                  </a:lnTo>
                </a:path>
              </a:pathLst>
            </a:custGeom>
            <a:ln w="635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77"/>
            <p:cNvSpPr/>
            <p:nvPr/>
          </p:nvSpPr>
          <p:spPr>
            <a:xfrm>
              <a:off x="8838945" y="4759197"/>
              <a:ext cx="226059" cy="22605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78"/>
            <p:cNvSpPr/>
            <p:nvPr/>
          </p:nvSpPr>
          <p:spPr>
            <a:xfrm>
              <a:off x="8951975" y="4978907"/>
              <a:ext cx="1370330" cy="471170"/>
            </a:xfrm>
            <a:custGeom>
              <a:avLst/>
              <a:gdLst/>
              <a:ahLst/>
              <a:cxnLst/>
              <a:rect l="l" t="t" r="r" b="b"/>
              <a:pathLst>
                <a:path w="1370329" h="471170">
                  <a:moveTo>
                    <a:pt x="0" y="0"/>
                  </a:moveTo>
                  <a:lnTo>
                    <a:pt x="304926" y="470662"/>
                  </a:lnTo>
                </a:path>
                <a:path w="1370329" h="471170">
                  <a:moveTo>
                    <a:pt x="0" y="0"/>
                  </a:moveTo>
                  <a:lnTo>
                    <a:pt x="609473" y="470662"/>
                  </a:lnTo>
                </a:path>
                <a:path w="1370329" h="471170">
                  <a:moveTo>
                    <a:pt x="0" y="0"/>
                  </a:moveTo>
                  <a:lnTo>
                    <a:pt x="913892" y="470662"/>
                  </a:lnTo>
                </a:path>
                <a:path w="1370329" h="471170">
                  <a:moveTo>
                    <a:pt x="0" y="0"/>
                  </a:moveTo>
                  <a:lnTo>
                    <a:pt x="1369949" y="470662"/>
                  </a:lnTo>
                </a:path>
              </a:pathLst>
            </a:custGeom>
            <a:ln w="635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79"/>
            <p:cNvSpPr/>
            <p:nvPr/>
          </p:nvSpPr>
          <p:spPr>
            <a:xfrm>
              <a:off x="10513821" y="4759197"/>
              <a:ext cx="226059" cy="22605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0"/>
            <p:cNvSpPr/>
            <p:nvPr/>
          </p:nvSpPr>
          <p:spPr>
            <a:xfrm>
              <a:off x="9256775" y="4978907"/>
              <a:ext cx="1370330" cy="471170"/>
            </a:xfrm>
            <a:custGeom>
              <a:avLst/>
              <a:gdLst/>
              <a:ahLst/>
              <a:cxnLst/>
              <a:rect l="l" t="t" r="r" b="b"/>
              <a:pathLst>
                <a:path w="1370329" h="471170">
                  <a:moveTo>
                    <a:pt x="1369568" y="0"/>
                  </a:moveTo>
                  <a:lnTo>
                    <a:pt x="0" y="470662"/>
                  </a:lnTo>
                </a:path>
                <a:path w="1370329" h="471170">
                  <a:moveTo>
                    <a:pt x="1369822" y="0"/>
                  </a:moveTo>
                  <a:lnTo>
                    <a:pt x="304800" y="470662"/>
                  </a:lnTo>
                </a:path>
                <a:path w="1370329" h="471170">
                  <a:moveTo>
                    <a:pt x="1370076" y="0"/>
                  </a:moveTo>
                  <a:lnTo>
                    <a:pt x="609600" y="470662"/>
                  </a:lnTo>
                </a:path>
                <a:path w="1370329" h="471170">
                  <a:moveTo>
                    <a:pt x="1369822" y="0"/>
                  </a:moveTo>
                  <a:lnTo>
                    <a:pt x="1065276" y="470662"/>
                  </a:lnTo>
                </a:path>
              </a:pathLst>
            </a:custGeom>
            <a:ln w="635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1"/>
          <p:cNvSpPr txBox="1"/>
          <p:nvPr/>
        </p:nvSpPr>
        <p:spPr>
          <a:xfrm>
            <a:off x="11242040" y="5950919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768</a:t>
            </a:r>
            <a:r>
              <a:rPr sz="1800" spc="50" dirty="0">
                <a:cs typeface="Noto Sans CJK JP Black"/>
              </a:rPr>
              <a:t>-</a:t>
            </a:r>
            <a:r>
              <a:rPr sz="1800" spc="-105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sp>
        <p:nvSpPr>
          <p:cNvPr id="90" name="object 83"/>
          <p:cNvSpPr txBox="1"/>
          <p:nvPr/>
        </p:nvSpPr>
        <p:spPr>
          <a:xfrm>
            <a:off x="9304020" y="4648794"/>
            <a:ext cx="152196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cs typeface="Trebuchet MS"/>
              </a:rPr>
              <a:t>Pre-training</a:t>
            </a:r>
            <a:endParaRPr sz="1800" dirty="0">
              <a:cs typeface="Trebuchet MS"/>
            </a:endParaRPr>
          </a:p>
        </p:txBody>
      </p:sp>
      <p:sp>
        <p:nvSpPr>
          <p:cNvPr id="91" name="object 84"/>
          <p:cNvSpPr txBox="1"/>
          <p:nvPr/>
        </p:nvSpPr>
        <p:spPr>
          <a:xfrm>
            <a:off x="9369804" y="6427795"/>
            <a:ext cx="143040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cs typeface="Trebuchet MS"/>
              </a:rPr>
              <a:t>Fine-tuning</a:t>
            </a:r>
            <a:endParaRPr sz="1800" dirty="0">
              <a:cs typeface="Trebuchet MS"/>
            </a:endParaRPr>
          </a:p>
        </p:txBody>
      </p:sp>
      <p:grpSp>
        <p:nvGrpSpPr>
          <p:cNvPr id="92" name="object 85"/>
          <p:cNvGrpSpPr/>
          <p:nvPr/>
        </p:nvGrpSpPr>
        <p:grpSpPr>
          <a:xfrm>
            <a:off x="2866389" y="2953720"/>
            <a:ext cx="2067560" cy="968375"/>
            <a:chOff x="2866389" y="2320798"/>
            <a:chExt cx="2067560" cy="968375"/>
          </a:xfrm>
        </p:grpSpPr>
        <p:sp>
          <p:nvSpPr>
            <p:cNvPr id="93" name="object 86"/>
            <p:cNvSpPr/>
            <p:nvPr/>
          </p:nvSpPr>
          <p:spPr>
            <a:xfrm>
              <a:off x="2872739" y="2327148"/>
              <a:ext cx="2054860" cy="955675"/>
            </a:xfrm>
            <a:custGeom>
              <a:avLst/>
              <a:gdLst/>
              <a:ahLst/>
              <a:cxnLst/>
              <a:rect l="l" t="t" r="r" b="b"/>
              <a:pathLst>
                <a:path w="2054860" h="955675">
                  <a:moveTo>
                    <a:pt x="1895094" y="0"/>
                  </a:moveTo>
                  <a:lnTo>
                    <a:pt x="159258" y="0"/>
                  </a:lnTo>
                  <a:lnTo>
                    <a:pt x="108898" y="8113"/>
                  </a:lnTo>
                  <a:lnTo>
                    <a:pt x="65178" y="30711"/>
                  </a:lnTo>
                  <a:lnTo>
                    <a:pt x="30711" y="65178"/>
                  </a:lnTo>
                  <a:lnTo>
                    <a:pt x="8113" y="108898"/>
                  </a:lnTo>
                  <a:lnTo>
                    <a:pt x="0" y="159257"/>
                  </a:lnTo>
                  <a:lnTo>
                    <a:pt x="0" y="796289"/>
                  </a:lnTo>
                  <a:lnTo>
                    <a:pt x="8113" y="846649"/>
                  </a:lnTo>
                  <a:lnTo>
                    <a:pt x="30711" y="890369"/>
                  </a:lnTo>
                  <a:lnTo>
                    <a:pt x="65178" y="924836"/>
                  </a:lnTo>
                  <a:lnTo>
                    <a:pt x="108898" y="947434"/>
                  </a:lnTo>
                  <a:lnTo>
                    <a:pt x="159258" y="955548"/>
                  </a:lnTo>
                  <a:lnTo>
                    <a:pt x="1895094" y="955548"/>
                  </a:lnTo>
                  <a:lnTo>
                    <a:pt x="1945453" y="947434"/>
                  </a:lnTo>
                  <a:lnTo>
                    <a:pt x="1989173" y="924836"/>
                  </a:lnTo>
                  <a:lnTo>
                    <a:pt x="2023640" y="890369"/>
                  </a:lnTo>
                  <a:lnTo>
                    <a:pt x="2046238" y="846649"/>
                  </a:lnTo>
                  <a:lnTo>
                    <a:pt x="2054352" y="796289"/>
                  </a:lnTo>
                  <a:lnTo>
                    <a:pt x="2054352" y="159257"/>
                  </a:lnTo>
                  <a:lnTo>
                    <a:pt x="2046238" y="108898"/>
                  </a:lnTo>
                  <a:lnTo>
                    <a:pt x="2023640" y="65178"/>
                  </a:lnTo>
                  <a:lnTo>
                    <a:pt x="1989173" y="30711"/>
                  </a:lnTo>
                  <a:lnTo>
                    <a:pt x="1945453" y="8113"/>
                  </a:lnTo>
                  <a:lnTo>
                    <a:pt x="1895094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7"/>
            <p:cNvSpPr/>
            <p:nvPr/>
          </p:nvSpPr>
          <p:spPr>
            <a:xfrm>
              <a:off x="2872739" y="2327148"/>
              <a:ext cx="2054860" cy="955675"/>
            </a:xfrm>
            <a:custGeom>
              <a:avLst/>
              <a:gdLst/>
              <a:ahLst/>
              <a:cxnLst/>
              <a:rect l="l" t="t" r="r" b="b"/>
              <a:pathLst>
                <a:path w="2054860" h="955675">
                  <a:moveTo>
                    <a:pt x="0" y="159257"/>
                  </a:moveTo>
                  <a:lnTo>
                    <a:pt x="8113" y="108898"/>
                  </a:lnTo>
                  <a:lnTo>
                    <a:pt x="30711" y="65178"/>
                  </a:lnTo>
                  <a:lnTo>
                    <a:pt x="65178" y="30711"/>
                  </a:lnTo>
                  <a:lnTo>
                    <a:pt x="108898" y="8113"/>
                  </a:lnTo>
                  <a:lnTo>
                    <a:pt x="159258" y="0"/>
                  </a:lnTo>
                  <a:lnTo>
                    <a:pt x="1895094" y="0"/>
                  </a:lnTo>
                  <a:lnTo>
                    <a:pt x="1945453" y="8113"/>
                  </a:lnTo>
                  <a:lnTo>
                    <a:pt x="1989173" y="30711"/>
                  </a:lnTo>
                  <a:lnTo>
                    <a:pt x="2023640" y="65178"/>
                  </a:lnTo>
                  <a:lnTo>
                    <a:pt x="2046238" y="108898"/>
                  </a:lnTo>
                  <a:lnTo>
                    <a:pt x="2054352" y="159257"/>
                  </a:lnTo>
                  <a:lnTo>
                    <a:pt x="2054352" y="796289"/>
                  </a:lnTo>
                  <a:lnTo>
                    <a:pt x="2046238" y="846649"/>
                  </a:lnTo>
                  <a:lnTo>
                    <a:pt x="2023640" y="890369"/>
                  </a:lnTo>
                  <a:lnTo>
                    <a:pt x="1989173" y="924836"/>
                  </a:lnTo>
                  <a:lnTo>
                    <a:pt x="1945453" y="947434"/>
                  </a:lnTo>
                  <a:lnTo>
                    <a:pt x="1895094" y="955548"/>
                  </a:lnTo>
                  <a:lnTo>
                    <a:pt x="159258" y="955548"/>
                  </a:lnTo>
                  <a:lnTo>
                    <a:pt x="108898" y="947434"/>
                  </a:lnTo>
                  <a:lnTo>
                    <a:pt x="65178" y="924836"/>
                  </a:lnTo>
                  <a:lnTo>
                    <a:pt x="30711" y="890369"/>
                  </a:lnTo>
                  <a:lnTo>
                    <a:pt x="8113" y="846649"/>
                  </a:lnTo>
                  <a:lnTo>
                    <a:pt x="0" y="796289"/>
                  </a:lnTo>
                  <a:lnTo>
                    <a:pt x="0" y="159257"/>
                  </a:lnTo>
                  <a:close/>
                </a:path>
              </a:pathLst>
            </a:custGeom>
            <a:ln w="1270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88"/>
          <p:cNvSpPr txBox="1"/>
          <p:nvPr/>
        </p:nvSpPr>
        <p:spPr>
          <a:xfrm>
            <a:off x="3661917" y="3283919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FFFFFF"/>
                </a:solidFill>
                <a:cs typeface="Noto Sans CJK JP Black"/>
              </a:rPr>
              <a:t>MLP</a:t>
            </a:r>
            <a:endParaRPr sz="1800">
              <a:cs typeface="Noto Sans CJK JP Black"/>
            </a:endParaRPr>
          </a:p>
        </p:txBody>
      </p:sp>
      <p:sp>
        <p:nvSpPr>
          <p:cNvPr id="96" name="object 89"/>
          <p:cNvSpPr txBox="1"/>
          <p:nvPr/>
        </p:nvSpPr>
        <p:spPr>
          <a:xfrm>
            <a:off x="10008234" y="5286075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70" dirty="0">
                <a:cs typeface="Noto Sans CJK JP Black"/>
              </a:rPr>
              <a:t>…</a:t>
            </a:r>
            <a:endParaRPr sz="1800">
              <a:cs typeface="Noto Sans CJK JP Black"/>
            </a:endParaRPr>
          </a:p>
        </p:txBody>
      </p:sp>
      <p:sp>
        <p:nvSpPr>
          <p:cNvPr id="97" name="object 90"/>
          <p:cNvSpPr txBox="1"/>
          <p:nvPr/>
        </p:nvSpPr>
        <p:spPr>
          <a:xfrm>
            <a:off x="2705480" y="5392831"/>
            <a:ext cx="27203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cs typeface="Noto Sans CJK JP Black"/>
              </a:rPr>
              <a:t>Transformer </a:t>
            </a:r>
            <a:r>
              <a:rPr sz="1800" spc="-140" dirty="0">
                <a:solidFill>
                  <a:srgbClr val="FFFFFF"/>
                </a:solidFill>
                <a:cs typeface="Noto Sans CJK JP Black"/>
              </a:rPr>
              <a:t>Encoder </a:t>
            </a:r>
            <a:r>
              <a:rPr sz="1800" spc="-100" dirty="0">
                <a:solidFill>
                  <a:srgbClr val="FFFFFF"/>
                </a:solidFill>
                <a:cs typeface="Noto Sans CJK JP Black"/>
              </a:rPr>
              <a:t>X</a:t>
            </a:r>
            <a:r>
              <a:rPr sz="1800" spc="-85" dirty="0">
                <a:solidFill>
                  <a:srgbClr val="FFFFFF"/>
                </a:solidFill>
                <a:cs typeface="Noto Sans CJK JP Black"/>
              </a:rPr>
              <a:t> </a:t>
            </a:r>
            <a:r>
              <a:rPr sz="1800" spc="-105" dirty="0">
                <a:solidFill>
                  <a:srgbClr val="FFFFFF"/>
                </a:solidFill>
                <a:cs typeface="Noto Sans CJK JP Black"/>
              </a:rPr>
              <a:t>12</a:t>
            </a:r>
            <a:endParaRPr sz="1800">
              <a:cs typeface="Noto Sans CJK JP Black"/>
            </a:endParaRPr>
          </a:p>
        </p:txBody>
      </p:sp>
      <p:sp>
        <p:nvSpPr>
          <p:cNvPr id="98" name="object 91"/>
          <p:cNvSpPr txBox="1"/>
          <p:nvPr/>
        </p:nvSpPr>
        <p:spPr>
          <a:xfrm>
            <a:off x="3150235" y="6700981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solidFill>
                  <a:srgbClr val="4471C4"/>
                </a:solidFill>
                <a:cs typeface="Noto Sans CJK JP Black"/>
              </a:rPr>
              <a:t>Patch1 </a:t>
            </a:r>
            <a:r>
              <a:rPr sz="1800" spc="165" dirty="0">
                <a:cs typeface="Noto Sans CJK JP Black"/>
              </a:rPr>
              <a:t>+ </a:t>
            </a:r>
            <a:r>
              <a:rPr sz="1800" spc="-210" dirty="0">
                <a:solidFill>
                  <a:srgbClr val="C00000"/>
                </a:solidFill>
                <a:cs typeface="Noto Sans CJK JP Black"/>
              </a:rPr>
              <a:t>PE</a:t>
            </a:r>
            <a:r>
              <a:rPr sz="1800" spc="-100" dirty="0">
                <a:solidFill>
                  <a:srgbClr val="C00000"/>
                </a:solidFill>
                <a:cs typeface="Noto Sans CJK JP Black"/>
              </a:rPr>
              <a:t> </a:t>
            </a:r>
            <a:r>
              <a:rPr sz="1800" spc="-105" dirty="0">
                <a:solidFill>
                  <a:srgbClr val="C00000"/>
                </a:solidFill>
                <a:cs typeface="Noto Sans CJK JP Black"/>
              </a:rPr>
              <a:t>1</a:t>
            </a:r>
            <a:endParaRPr sz="1800">
              <a:cs typeface="Noto Sans CJK JP Black"/>
            </a:endParaRPr>
          </a:p>
        </p:txBody>
      </p:sp>
      <p:sp>
        <p:nvSpPr>
          <p:cNvPr id="99" name="object 92"/>
          <p:cNvSpPr txBox="1"/>
          <p:nvPr/>
        </p:nvSpPr>
        <p:spPr>
          <a:xfrm>
            <a:off x="5798946" y="6695190"/>
            <a:ext cx="1485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solidFill>
                  <a:srgbClr val="4471C4"/>
                </a:solidFill>
                <a:cs typeface="Noto Sans CJK JP Black"/>
              </a:rPr>
              <a:t>Patch9 </a:t>
            </a:r>
            <a:r>
              <a:rPr sz="1800" spc="165" dirty="0">
                <a:cs typeface="Noto Sans CJK JP Black"/>
              </a:rPr>
              <a:t>+ </a:t>
            </a:r>
            <a:r>
              <a:rPr sz="1800" spc="-204" dirty="0">
                <a:solidFill>
                  <a:srgbClr val="C00000"/>
                </a:solidFill>
                <a:cs typeface="Noto Sans CJK JP Black"/>
              </a:rPr>
              <a:t>PE</a:t>
            </a:r>
            <a:r>
              <a:rPr sz="1800" spc="-150" dirty="0">
                <a:solidFill>
                  <a:srgbClr val="C00000"/>
                </a:solidFill>
                <a:cs typeface="Noto Sans CJK JP Black"/>
              </a:rPr>
              <a:t> </a:t>
            </a:r>
            <a:r>
              <a:rPr sz="1800" spc="-105" dirty="0">
                <a:solidFill>
                  <a:srgbClr val="C00000"/>
                </a:solidFill>
                <a:cs typeface="Noto Sans CJK JP Black"/>
              </a:rPr>
              <a:t>9</a:t>
            </a:r>
            <a:endParaRPr sz="1800">
              <a:cs typeface="Noto Sans CJK JP Black"/>
            </a:endParaRPr>
          </a:p>
        </p:txBody>
      </p:sp>
    </p:spTree>
    <p:extLst>
      <p:ext uri="{BB962C8B-B14F-4D97-AF65-F5344CB8AC3E}">
        <p14:creationId xmlns:p14="http://schemas.microsoft.com/office/powerpoint/2010/main" val="164999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example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object 28"/>
          <p:cNvSpPr txBox="1"/>
          <p:nvPr/>
        </p:nvSpPr>
        <p:spPr>
          <a:xfrm>
            <a:off x="1460823" y="1718560"/>
            <a:ext cx="3312368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Transformer </a:t>
            </a:r>
            <a:r>
              <a:rPr 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Attention </a:t>
            </a: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output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B5B95E36-A852-4DA9-BF0E-3461013CA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934" y="1723263"/>
            <a:ext cx="2643188" cy="4351845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F24111F9-512A-48DE-8C88-3259D7C83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627" y="2331282"/>
            <a:ext cx="4517709" cy="3406704"/>
          </a:xfrm>
          <a:prstGeom prst="rect">
            <a:avLst/>
          </a:prstGeom>
        </p:spPr>
      </p:pic>
      <p:sp>
        <p:nvSpPr>
          <p:cNvPr id="99" name="타원 98">
            <a:extLst>
              <a:ext uri="{FF2B5EF4-FFF2-40B4-BE49-F238E27FC236}">
                <a16:creationId xmlns:a16="http://schemas.microsoft.com/office/drawing/2014/main" id="{C8C24982-8631-404E-9685-C8615783477A}"/>
              </a:ext>
            </a:extLst>
          </p:cNvPr>
          <p:cNvSpPr/>
          <p:nvPr/>
        </p:nvSpPr>
        <p:spPr>
          <a:xfrm>
            <a:off x="947227" y="2349317"/>
            <a:ext cx="4670109" cy="32632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100">
            <a:extLst>
              <a:ext uri="{FF2B5EF4-FFF2-40B4-BE49-F238E27FC236}">
                <a16:creationId xmlns:a16="http://schemas.microsoft.com/office/drawing/2014/main" id="{886CA8D9-40DD-474F-9DEC-B6287E6EABA4}"/>
              </a:ext>
            </a:extLst>
          </p:cNvPr>
          <p:cNvSpPr/>
          <p:nvPr/>
        </p:nvSpPr>
        <p:spPr>
          <a:xfrm>
            <a:off x="6115756" y="3693191"/>
            <a:ext cx="990600" cy="448056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4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Experiments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316807" y="1701726"/>
            <a:ext cx="6192688" cy="7566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Position embedding 시각화 (ViT-L/32)</a:t>
            </a: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이미지내 가까운 patch의 position embedding과 유사도↑</a:t>
            </a:r>
          </a:p>
        </p:txBody>
      </p:sp>
      <p:sp>
        <p:nvSpPr>
          <p:cNvPr id="8" name="object 2"/>
          <p:cNvSpPr/>
          <p:nvPr/>
        </p:nvSpPr>
        <p:spPr>
          <a:xfrm>
            <a:off x="452711" y="3688333"/>
            <a:ext cx="2649860" cy="1938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7"/>
          <p:cNvGrpSpPr/>
          <p:nvPr/>
        </p:nvGrpSpPr>
        <p:grpSpPr>
          <a:xfrm>
            <a:off x="9100839" y="3343918"/>
            <a:ext cx="2957195" cy="2686050"/>
            <a:chOff x="8812931" y="2944305"/>
            <a:chExt cx="2957195" cy="2686050"/>
          </a:xfrm>
        </p:grpSpPr>
        <p:sp>
          <p:nvSpPr>
            <p:cNvPr id="11" name="object 8"/>
            <p:cNvSpPr/>
            <p:nvPr/>
          </p:nvSpPr>
          <p:spPr>
            <a:xfrm>
              <a:off x="8812931" y="2944305"/>
              <a:ext cx="2956687" cy="26856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/>
            <p:cNvSpPr/>
            <p:nvPr/>
          </p:nvSpPr>
          <p:spPr>
            <a:xfrm>
              <a:off x="9095994" y="311886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0" y="324612"/>
                  </a:moveTo>
                  <a:lnTo>
                    <a:pt x="324611" y="324612"/>
                  </a:lnTo>
                  <a:lnTo>
                    <a:pt x="32461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/>
          <p:cNvSpPr/>
          <p:nvPr/>
        </p:nvSpPr>
        <p:spPr>
          <a:xfrm>
            <a:off x="5832981" y="4590613"/>
            <a:ext cx="418465" cy="114300"/>
          </a:xfrm>
          <a:custGeom>
            <a:avLst/>
            <a:gdLst/>
            <a:ahLst/>
            <a:cxnLst/>
            <a:rect l="l" t="t" r="r" b="b"/>
            <a:pathLst>
              <a:path w="418464" h="114300">
                <a:moveTo>
                  <a:pt x="304038" y="0"/>
                </a:moveTo>
                <a:lnTo>
                  <a:pt x="304038" y="114300"/>
                </a:lnTo>
                <a:lnTo>
                  <a:pt x="380238" y="76200"/>
                </a:lnTo>
                <a:lnTo>
                  <a:pt x="323088" y="76200"/>
                </a:lnTo>
                <a:lnTo>
                  <a:pt x="323088" y="38100"/>
                </a:lnTo>
                <a:lnTo>
                  <a:pt x="380238" y="38100"/>
                </a:lnTo>
                <a:lnTo>
                  <a:pt x="304038" y="0"/>
                </a:lnTo>
                <a:close/>
              </a:path>
              <a:path w="418464" h="114300">
                <a:moveTo>
                  <a:pt x="30403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4038" y="76200"/>
                </a:lnTo>
                <a:lnTo>
                  <a:pt x="304038" y="38100"/>
                </a:lnTo>
                <a:close/>
              </a:path>
              <a:path w="418464" h="114300">
                <a:moveTo>
                  <a:pt x="380238" y="38100"/>
                </a:moveTo>
                <a:lnTo>
                  <a:pt x="323088" y="38100"/>
                </a:lnTo>
                <a:lnTo>
                  <a:pt x="323088" y="76200"/>
                </a:lnTo>
                <a:lnTo>
                  <a:pt x="380238" y="76200"/>
                </a:lnTo>
                <a:lnTo>
                  <a:pt x="418338" y="57150"/>
                </a:lnTo>
                <a:lnTo>
                  <a:pt x="38023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/>
          <p:cNvSpPr txBox="1"/>
          <p:nvPr/>
        </p:nvSpPr>
        <p:spPr>
          <a:xfrm>
            <a:off x="6525004" y="3582102"/>
            <a:ext cx="69850" cy="1682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000" spc="-65" dirty="0">
                <a:cs typeface="Noto Sans CJK JP Black"/>
              </a:rPr>
              <a:t>1</a:t>
            </a:r>
            <a:endParaRPr sz="1000">
              <a:cs typeface="Noto Sans CJK JP Black"/>
            </a:endParaRPr>
          </a:p>
        </p:txBody>
      </p:sp>
      <p:graphicFrame>
        <p:nvGraphicFramePr>
          <p:cNvPr id="15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604319"/>
              </p:ext>
            </p:extLst>
          </p:nvPr>
        </p:nvGraphicFramePr>
        <p:xfrm>
          <a:off x="6390638" y="3504826"/>
          <a:ext cx="2266950" cy="2268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1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2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3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4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5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110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6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7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976"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8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9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10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11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12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13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14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76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15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16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17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18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19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20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21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97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22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23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24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25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26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27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28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76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29</a:t>
                      </a:r>
                      <a:endParaRPr sz="1000" dirty="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30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31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32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33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34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35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976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36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37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38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39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40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41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42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10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43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44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45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46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47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latin typeface="Noto Sans CJK JP Black"/>
                          <a:cs typeface="Noto Sans CJK JP Black"/>
                        </a:rPr>
                        <a:t>48</a:t>
                      </a:r>
                      <a:endParaRPr sz="10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65" dirty="0">
                          <a:latin typeface="Noto Sans CJK JP Black"/>
                          <a:cs typeface="Noto Sans CJK JP Black"/>
                        </a:rPr>
                        <a:t>49</a:t>
                      </a:r>
                      <a:endParaRPr sz="1000" dirty="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3"/>
          <p:cNvSpPr txBox="1"/>
          <p:nvPr/>
        </p:nvSpPr>
        <p:spPr>
          <a:xfrm>
            <a:off x="3346994" y="3240094"/>
            <a:ext cx="2412746" cy="236218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447040" marR="287020" indent="-152400">
              <a:lnSpc>
                <a:spcPct val="100000"/>
              </a:lnSpc>
              <a:spcBef>
                <a:spcPts val="2330"/>
              </a:spcBef>
            </a:pPr>
            <a:endParaRPr lang="en-US" sz="2400" spc="-190" dirty="0">
              <a:cs typeface="Noto Sans CJK JP Black"/>
            </a:endParaRPr>
          </a:p>
          <a:p>
            <a:pPr marL="447040" marR="287020" indent="-152400">
              <a:lnSpc>
                <a:spcPct val="100000"/>
              </a:lnSpc>
              <a:spcBef>
                <a:spcPts val="2330"/>
              </a:spcBef>
            </a:pPr>
            <a:r>
              <a:rPr sz="2400" spc="-190" dirty="0">
                <a:cs typeface="Noto Sans CJK JP Black"/>
              </a:rPr>
              <a:t>Input </a:t>
            </a:r>
            <a:r>
              <a:rPr sz="2400" spc="-170" dirty="0">
                <a:cs typeface="Noto Sans CJK JP Black"/>
              </a:rPr>
              <a:t>i</a:t>
            </a:r>
            <a:r>
              <a:rPr lang="en-US" sz="2400" spc="-170" dirty="0">
                <a:cs typeface="Noto Sans CJK JP Black"/>
              </a:rPr>
              <a:t>m</a:t>
            </a:r>
            <a:r>
              <a:rPr sz="2400" spc="-170" dirty="0">
                <a:cs typeface="Noto Sans CJK JP Black"/>
              </a:rPr>
              <a:t>age  </a:t>
            </a:r>
            <a:endParaRPr lang="en-US" sz="2400" spc="-170" dirty="0">
              <a:cs typeface="Noto Sans CJK JP Black"/>
            </a:endParaRPr>
          </a:p>
          <a:p>
            <a:pPr marL="447040" marR="287020" indent="-152400">
              <a:lnSpc>
                <a:spcPct val="100000"/>
              </a:lnSpc>
              <a:spcBef>
                <a:spcPts val="2330"/>
              </a:spcBef>
            </a:pPr>
            <a:r>
              <a:rPr sz="2400" spc="-160" dirty="0">
                <a:cs typeface="Noto Sans CJK JP Black"/>
              </a:rPr>
              <a:t>(224X224)</a:t>
            </a:r>
            <a:endParaRPr lang="en-US" sz="2400" spc="-160" dirty="0">
              <a:cs typeface="Noto Sans CJK JP Black"/>
            </a:endParaRPr>
          </a:p>
          <a:p>
            <a:pPr marL="447040" marR="287020" indent="-152400">
              <a:lnSpc>
                <a:spcPct val="100000"/>
              </a:lnSpc>
              <a:spcBef>
                <a:spcPts val="2330"/>
              </a:spcBef>
            </a:pPr>
            <a:endParaRPr sz="2400" dirty="0">
              <a:cs typeface="Noto Sans CJK JP Black"/>
            </a:endParaRPr>
          </a:p>
        </p:txBody>
      </p:sp>
      <p:sp>
        <p:nvSpPr>
          <p:cNvPr id="17" name="object 14"/>
          <p:cNvSpPr/>
          <p:nvPr/>
        </p:nvSpPr>
        <p:spPr>
          <a:xfrm>
            <a:off x="6397623" y="3497905"/>
            <a:ext cx="323215" cy="325120"/>
          </a:xfrm>
          <a:custGeom>
            <a:avLst/>
            <a:gdLst/>
            <a:ahLst/>
            <a:cxnLst/>
            <a:rect l="l" t="t" r="r" b="b"/>
            <a:pathLst>
              <a:path w="323214" h="325120">
                <a:moveTo>
                  <a:pt x="0" y="324612"/>
                </a:moveTo>
                <a:lnTo>
                  <a:pt x="323088" y="324612"/>
                </a:lnTo>
                <a:lnTo>
                  <a:pt x="323088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/>
          <p:cNvSpPr txBox="1"/>
          <p:nvPr/>
        </p:nvSpPr>
        <p:spPr>
          <a:xfrm>
            <a:off x="6175881" y="3090234"/>
            <a:ext cx="763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cs typeface="Noto Sans CJK JP Black"/>
              </a:rPr>
              <a:t>1024</a:t>
            </a:r>
            <a:r>
              <a:rPr sz="1800" spc="50" dirty="0">
                <a:cs typeface="Noto Sans CJK JP Black"/>
              </a:rPr>
              <a:t>-</a:t>
            </a:r>
            <a:r>
              <a:rPr sz="1800" spc="-105" dirty="0">
                <a:cs typeface="Noto Sans CJK JP Black"/>
              </a:rPr>
              <a:t>d</a:t>
            </a:r>
            <a:endParaRPr sz="1800">
              <a:cs typeface="Noto Sans CJK JP Black"/>
            </a:endParaRPr>
          </a:p>
        </p:txBody>
      </p:sp>
      <p:sp>
        <p:nvSpPr>
          <p:cNvPr id="19" name="object 16"/>
          <p:cNvSpPr txBox="1"/>
          <p:nvPr/>
        </p:nvSpPr>
        <p:spPr>
          <a:xfrm>
            <a:off x="8807829" y="2704282"/>
            <a:ext cx="14884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65" dirty="0">
                <a:cs typeface="Noto Sans CJK JP Black"/>
              </a:rPr>
              <a:t>1번 </a:t>
            </a:r>
            <a:r>
              <a:rPr sz="1400" spc="-70" dirty="0">
                <a:cs typeface="Noto Sans CJK JP Black"/>
              </a:rPr>
              <a:t>PE과 나머지</a:t>
            </a:r>
            <a:r>
              <a:rPr sz="1400" spc="45" dirty="0">
                <a:cs typeface="Noto Sans CJK JP Black"/>
              </a:rPr>
              <a:t> </a:t>
            </a:r>
            <a:r>
              <a:rPr sz="1400" spc="-75" dirty="0">
                <a:cs typeface="Noto Sans CJK JP Black"/>
              </a:rPr>
              <a:t>PE</a:t>
            </a:r>
            <a:endParaRPr sz="1400" dirty="0">
              <a:cs typeface="Noto Sans CJK JP Black"/>
            </a:endParaRPr>
          </a:p>
          <a:p>
            <a:pPr marL="48260" algn="ctr">
              <a:lnSpc>
                <a:spcPct val="100000"/>
              </a:lnSpc>
            </a:pPr>
            <a:r>
              <a:rPr sz="1400" spc="-70" dirty="0">
                <a:cs typeface="Noto Sans CJK JP Black"/>
              </a:rPr>
              <a:t>유사도</a:t>
            </a:r>
            <a:r>
              <a:rPr sz="1400" spc="65" dirty="0">
                <a:cs typeface="Noto Sans CJK JP Black"/>
              </a:rPr>
              <a:t> </a:t>
            </a:r>
            <a:r>
              <a:rPr sz="1400" spc="-70" dirty="0">
                <a:cs typeface="Noto Sans CJK JP Black"/>
              </a:rPr>
              <a:t>시각화</a:t>
            </a:r>
            <a:endParaRPr sz="1400" dirty="0">
              <a:cs typeface="Noto Sans CJK JP Black"/>
            </a:endParaRPr>
          </a:p>
        </p:txBody>
      </p:sp>
      <p:grpSp>
        <p:nvGrpSpPr>
          <p:cNvPr id="20" name="object 17"/>
          <p:cNvGrpSpPr/>
          <p:nvPr/>
        </p:nvGrpSpPr>
        <p:grpSpPr>
          <a:xfrm>
            <a:off x="2849497" y="4799147"/>
            <a:ext cx="144145" cy="212725"/>
            <a:chOff x="2561589" y="4399534"/>
            <a:chExt cx="144145" cy="212725"/>
          </a:xfrm>
        </p:grpSpPr>
        <p:sp>
          <p:nvSpPr>
            <p:cNvPr id="21" name="object 18"/>
            <p:cNvSpPr/>
            <p:nvPr/>
          </p:nvSpPr>
          <p:spPr>
            <a:xfrm>
              <a:off x="2567939" y="4405884"/>
              <a:ext cx="131445" cy="200025"/>
            </a:xfrm>
            <a:custGeom>
              <a:avLst/>
              <a:gdLst/>
              <a:ahLst/>
              <a:cxnLst/>
              <a:rect l="l" t="t" r="r" b="b"/>
              <a:pathLst>
                <a:path w="131444" h="200025">
                  <a:moveTo>
                    <a:pt x="131063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31063" y="199644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/>
            <p:cNvSpPr/>
            <p:nvPr/>
          </p:nvSpPr>
          <p:spPr>
            <a:xfrm>
              <a:off x="2567939" y="4405884"/>
              <a:ext cx="131445" cy="200025"/>
            </a:xfrm>
            <a:custGeom>
              <a:avLst/>
              <a:gdLst/>
              <a:ahLst/>
              <a:cxnLst/>
              <a:rect l="l" t="t" r="r" b="b"/>
              <a:pathLst>
                <a:path w="131444" h="200025">
                  <a:moveTo>
                    <a:pt x="0" y="199644"/>
                  </a:moveTo>
                  <a:lnTo>
                    <a:pt x="131063" y="199644"/>
                  </a:lnTo>
                  <a:lnTo>
                    <a:pt x="131063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0"/>
          <p:cNvGrpSpPr/>
          <p:nvPr/>
        </p:nvGrpSpPr>
        <p:grpSpPr>
          <a:xfrm>
            <a:off x="2466974" y="4802195"/>
            <a:ext cx="325120" cy="217170"/>
            <a:chOff x="2179066" y="4402582"/>
            <a:chExt cx="325120" cy="217170"/>
          </a:xfrm>
        </p:grpSpPr>
        <p:sp>
          <p:nvSpPr>
            <p:cNvPr id="24" name="object 21"/>
            <p:cNvSpPr/>
            <p:nvPr/>
          </p:nvSpPr>
          <p:spPr>
            <a:xfrm>
              <a:off x="2185416" y="4413504"/>
              <a:ext cx="131445" cy="200025"/>
            </a:xfrm>
            <a:custGeom>
              <a:avLst/>
              <a:gdLst/>
              <a:ahLst/>
              <a:cxnLst/>
              <a:rect l="l" t="t" r="r" b="b"/>
              <a:pathLst>
                <a:path w="131444" h="200025">
                  <a:moveTo>
                    <a:pt x="131063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31063" y="199644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/>
            <p:cNvSpPr/>
            <p:nvPr/>
          </p:nvSpPr>
          <p:spPr>
            <a:xfrm>
              <a:off x="2185416" y="4413504"/>
              <a:ext cx="131445" cy="200025"/>
            </a:xfrm>
            <a:custGeom>
              <a:avLst/>
              <a:gdLst/>
              <a:ahLst/>
              <a:cxnLst/>
              <a:rect l="l" t="t" r="r" b="b"/>
              <a:pathLst>
                <a:path w="131444" h="200025">
                  <a:moveTo>
                    <a:pt x="0" y="199644"/>
                  </a:moveTo>
                  <a:lnTo>
                    <a:pt x="131063" y="199644"/>
                  </a:lnTo>
                  <a:lnTo>
                    <a:pt x="131063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/>
            <p:cNvSpPr/>
            <p:nvPr/>
          </p:nvSpPr>
          <p:spPr>
            <a:xfrm>
              <a:off x="2366772" y="4408932"/>
              <a:ext cx="131445" cy="201295"/>
            </a:xfrm>
            <a:custGeom>
              <a:avLst/>
              <a:gdLst/>
              <a:ahLst/>
              <a:cxnLst/>
              <a:rect l="l" t="t" r="r" b="b"/>
              <a:pathLst>
                <a:path w="131444" h="201295">
                  <a:moveTo>
                    <a:pt x="131063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131063" y="20116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4"/>
            <p:cNvSpPr/>
            <p:nvPr/>
          </p:nvSpPr>
          <p:spPr>
            <a:xfrm>
              <a:off x="2366772" y="4408932"/>
              <a:ext cx="131445" cy="201295"/>
            </a:xfrm>
            <a:custGeom>
              <a:avLst/>
              <a:gdLst/>
              <a:ahLst/>
              <a:cxnLst/>
              <a:rect l="l" t="t" r="r" b="b"/>
              <a:pathLst>
                <a:path w="131444" h="201295">
                  <a:moveTo>
                    <a:pt x="0" y="201168"/>
                  </a:moveTo>
                  <a:lnTo>
                    <a:pt x="131063" y="201168"/>
                  </a:lnTo>
                  <a:lnTo>
                    <a:pt x="131063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5"/>
          <p:cNvGrpSpPr/>
          <p:nvPr/>
        </p:nvGrpSpPr>
        <p:grpSpPr>
          <a:xfrm>
            <a:off x="2268853" y="4802195"/>
            <a:ext cx="144145" cy="213995"/>
            <a:chOff x="1980945" y="4402582"/>
            <a:chExt cx="144145" cy="213995"/>
          </a:xfrm>
        </p:grpSpPr>
        <p:sp>
          <p:nvSpPr>
            <p:cNvPr id="29" name="object 26"/>
            <p:cNvSpPr/>
            <p:nvPr/>
          </p:nvSpPr>
          <p:spPr>
            <a:xfrm>
              <a:off x="1987295" y="4408932"/>
              <a:ext cx="131445" cy="201295"/>
            </a:xfrm>
            <a:custGeom>
              <a:avLst/>
              <a:gdLst/>
              <a:ahLst/>
              <a:cxnLst/>
              <a:rect l="l" t="t" r="r" b="b"/>
              <a:pathLst>
                <a:path w="131444" h="201295">
                  <a:moveTo>
                    <a:pt x="131063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131063" y="20116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7"/>
            <p:cNvSpPr/>
            <p:nvPr/>
          </p:nvSpPr>
          <p:spPr>
            <a:xfrm>
              <a:off x="1987295" y="4408932"/>
              <a:ext cx="131445" cy="201295"/>
            </a:xfrm>
            <a:custGeom>
              <a:avLst/>
              <a:gdLst/>
              <a:ahLst/>
              <a:cxnLst/>
              <a:rect l="l" t="t" r="r" b="b"/>
              <a:pathLst>
                <a:path w="131444" h="201295">
                  <a:moveTo>
                    <a:pt x="0" y="201168"/>
                  </a:moveTo>
                  <a:lnTo>
                    <a:pt x="131063" y="201168"/>
                  </a:lnTo>
                  <a:lnTo>
                    <a:pt x="131063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28"/>
          <p:cNvGrpSpPr/>
          <p:nvPr/>
        </p:nvGrpSpPr>
        <p:grpSpPr>
          <a:xfrm>
            <a:off x="1883282" y="4796098"/>
            <a:ext cx="332740" cy="215900"/>
            <a:chOff x="1595374" y="4396485"/>
            <a:chExt cx="332740" cy="215900"/>
          </a:xfrm>
        </p:grpSpPr>
        <p:sp>
          <p:nvSpPr>
            <p:cNvPr id="36" name="object 29"/>
            <p:cNvSpPr/>
            <p:nvPr/>
          </p:nvSpPr>
          <p:spPr>
            <a:xfrm>
              <a:off x="1789176" y="4405883"/>
              <a:ext cx="132715" cy="200025"/>
            </a:xfrm>
            <a:custGeom>
              <a:avLst/>
              <a:gdLst/>
              <a:ahLst/>
              <a:cxnLst/>
              <a:rect l="l" t="t" r="r" b="b"/>
              <a:pathLst>
                <a:path w="132714" h="200025">
                  <a:moveTo>
                    <a:pt x="13258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32587" y="199644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0"/>
            <p:cNvSpPr/>
            <p:nvPr/>
          </p:nvSpPr>
          <p:spPr>
            <a:xfrm>
              <a:off x="1789176" y="4405883"/>
              <a:ext cx="132715" cy="200025"/>
            </a:xfrm>
            <a:custGeom>
              <a:avLst/>
              <a:gdLst/>
              <a:ahLst/>
              <a:cxnLst/>
              <a:rect l="l" t="t" r="r" b="b"/>
              <a:pathLst>
                <a:path w="132714" h="200025">
                  <a:moveTo>
                    <a:pt x="0" y="199644"/>
                  </a:moveTo>
                  <a:lnTo>
                    <a:pt x="132587" y="199644"/>
                  </a:lnTo>
                  <a:lnTo>
                    <a:pt x="132587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1"/>
            <p:cNvSpPr/>
            <p:nvPr/>
          </p:nvSpPr>
          <p:spPr>
            <a:xfrm>
              <a:off x="1601724" y="4402835"/>
              <a:ext cx="131445" cy="200025"/>
            </a:xfrm>
            <a:custGeom>
              <a:avLst/>
              <a:gdLst/>
              <a:ahLst/>
              <a:cxnLst/>
              <a:rect l="l" t="t" r="r" b="b"/>
              <a:pathLst>
                <a:path w="131444" h="200025">
                  <a:moveTo>
                    <a:pt x="131063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31063" y="199644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2"/>
            <p:cNvSpPr/>
            <p:nvPr/>
          </p:nvSpPr>
          <p:spPr>
            <a:xfrm>
              <a:off x="1601724" y="4402835"/>
              <a:ext cx="131445" cy="200025"/>
            </a:xfrm>
            <a:custGeom>
              <a:avLst/>
              <a:gdLst/>
              <a:ahLst/>
              <a:cxnLst/>
              <a:rect l="l" t="t" r="r" b="b"/>
              <a:pathLst>
                <a:path w="131444" h="200025">
                  <a:moveTo>
                    <a:pt x="0" y="199644"/>
                  </a:moveTo>
                  <a:lnTo>
                    <a:pt x="131063" y="199644"/>
                  </a:lnTo>
                  <a:lnTo>
                    <a:pt x="131063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33"/>
          <p:cNvGrpSpPr/>
          <p:nvPr/>
        </p:nvGrpSpPr>
        <p:grpSpPr>
          <a:xfrm>
            <a:off x="1506854" y="4799147"/>
            <a:ext cx="322580" cy="217170"/>
            <a:chOff x="1218946" y="4399534"/>
            <a:chExt cx="322580" cy="217170"/>
          </a:xfrm>
        </p:grpSpPr>
        <p:sp>
          <p:nvSpPr>
            <p:cNvPr id="41" name="object 34"/>
            <p:cNvSpPr/>
            <p:nvPr/>
          </p:nvSpPr>
          <p:spPr>
            <a:xfrm>
              <a:off x="1403604" y="4408932"/>
              <a:ext cx="131445" cy="201295"/>
            </a:xfrm>
            <a:custGeom>
              <a:avLst/>
              <a:gdLst/>
              <a:ahLst/>
              <a:cxnLst/>
              <a:rect l="l" t="t" r="r" b="b"/>
              <a:pathLst>
                <a:path w="131444" h="201295">
                  <a:moveTo>
                    <a:pt x="131064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131064" y="20116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5"/>
            <p:cNvSpPr/>
            <p:nvPr/>
          </p:nvSpPr>
          <p:spPr>
            <a:xfrm>
              <a:off x="1403604" y="4408932"/>
              <a:ext cx="131445" cy="201295"/>
            </a:xfrm>
            <a:custGeom>
              <a:avLst/>
              <a:gdLst/>
              <a:ahLst/>
              <a:cxnLst/>
              <a:rect l="l" t="t" r="r" b="b"/>
              <a:pathLst>
                <a:path w="131444" h="201295">
                  <a:moveTo>
                    <a:pt x="0" y="201168"/>
                  </a:moveTo>
                  <a:lnTo>
                    <a:pt x="131064" y="201168"/>
                  </a:lnTo>
                  <a:lnTo>
                    <a:pt x="131064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6"/>
            <p:cNvSpPr/>
            <p:nvPr/>
          </p:nvSpPr>
          <p:spPr>
            <a:xfrm>
              <a:off x="1225296" y="4405884"/>
              <a:ext cx="131445" cy="200025"/>
            </a:xfrm>
            <a:custGeom>
              <a:avLst/>
              <a:gdLst/>
              <a:ahLst/>
              <a:cxnLst/>
              <a:rect l="l" t="t" r="r" b="b"/>
              <a:pathLst>
                <a:path w="131444" h="200025">
                  <a:moveTo>
                    <a:pt x="131064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31064" y="199644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7"/>
            <p:cNvSpPr/>
            <p:nvPr/>
          </p:nvSpPr>
          <p:spPr>
            <a:xfrm>
              <a:off x="1225296" y="4405884"/>
              <a:ext cx="131445" cy="200025"/>
            </a:xfrm>
            <a:custGeom>
              <a:avLst/>
              <a:gdLst/>
              <a:ahLst/>
              <a:cxnLst/>
              <a:rect l="l" t="t" r="r" b="b"/>
              <a:pathLst>
                <a:path w="131444" h="200025">
                  <a:moveTo>
                    <a:pt x="0" y="199644"/>
                  </a:moveTo>
                  <a:lnTo>
                    <a:pt x="131064" y="199644"/>
                  </a:lnTo>
                  <a:lnTo>
                    <a:pt x="131064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38"/>
          <p:cNvGrpSpPr/>
          <p:nvPr/>
        </p:nvGrpSpPr>
        <p:grpSpPr>
          <a:xfrm>
            <a:off x="1299590" y="4806766"/>
            <a:ext cx="144145" cy="212725"/>
            <a:chOff x="1011682" y="4407153"/>
            <a:chExt cx="144145" cy="212725"/>
          </a:xfrm>
        </p:grpSpPr>
        <p:sp>
          <p:nvSpPr>
            <p:cNvPr id="46" name="object 39"/>
            <p:cNvSpPr/>
            <p:nvPr/>
          </p:nvSpPr>
          <p:spPr>
            <a:xfrm>
              <a:off x="1018032" y="4413503"/>
              <a:ext cx="131445" cy="200025"/>
            </a:xfrm>
            <a:custGeom>
              <a:avLst/>
              <a:gdLst/>
              <a:ahLst/>
              <a:cxnLst/>
              <a:rect l="l" t="t" r="r" b="b"/>
              <a:pathLst>
                <a:path w="131444" h="200025">
                  <a:moveTo>
                    <a:pt x="131063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31063" y="199644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0"/>
            <p:cNvSpPr/>
            <p:nvPr/>
          </p:nvSpPr>
          <p:spPr>
            <a:xfrm>
              <a:off x="1018032" y="4413503"/>
              <a:ext cx="131445" cy="200025"/>
            </a:xfrm>
            <a:custGeom>
              <a:avLst/>
              <a:gdLst/>
              <a:ahLst/>
              <a:cxnLst/>
              <a:rect l="l" t="t" r="r" b="b"/>
              <a:pathLst>
                <a:path w="131444" h="200025">
                  <a:moveTo>
                    <a:pt x="0" y="199644"/>
                  </a:moveTo>
                  <a:lnTo>
                    <a:pt x="131063" y="199644"/>
                  </a:lnTo>
                  <a:lnTo>
                    <a:pt x="131063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117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Experiments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1532831" y="1734318"/>
            <a:ext cx="8712968" cy="7566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학습데이터가 충분하지 않을 경우 CNN 모델보다 성능 감소</a:t>
            </a: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CNN에 비해 inductive bias↓ / inductive bias까지 학습하기 위해 많은 양의 데이터 필요</a:t>
            </a:r>
          </a:p>
        </p:txBody>
      </p:sp>
      <p:sp>
        <p:nvSpPr>
          <p:cNvPr id="12" name="object 6"/>
          <p:cNvSpPr/>
          <p:nvPr/>
        </p:nvSpPr>
        <p:spPr>
          <a:xfrm>
            <a:off x="1594669" y="3260039"/>
            <a:ext cx="4022040" cy="2727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7"/>
          <p:cNvGraphicFramePr>
            <a:graphicFrameLocks noGrp="1"/>
          </p:cNvGraphicFramePr>
          <p:nvPr/>
        </p:nvGraphicFramePr>
        <p:xfrm>
          <a:off x="6998716" y="3836034"/>
          <a:ext cx="3983354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Dataset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Classes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b="1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Images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90" dirty="0">
                          <a:latin typeface="Noto Sans CJK JP Black"/>
                          <a:cs typeface="Noto Sans CJK JP Black"/>
                        </a:rPr>
                        <a:t>ImageNet</a:t>
                      </a:r>
                      <a:endParaRPr sz="14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140" dirty="0">
                          <a:latin typeface="Noto Sans CJK JP Black"/>
                          <a:cs typeface="Noto Sans CJK JP Black"/>
                        </a:rPr>
                        <a:t>1k</a:t>
                      </a:r>
                      <a:endParaRPr sz="14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80" dirty="0">
                          <a:latin typeface="Noto Sans CJK JP Black"/>
                          <a:cs typeface="Noto Sans CJK JP Black"/>
                        </a:rPr>
                        <a:t>1.3M</a:t>
                      </a:r>
                      <a:endParaRPr sz="14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95" dirty="0">
                          <a:latin typeface="Noto Sans CJK JP Black"/>
                          <a:cs typeface="Noto Sans CJK JP Black"/>
                        </a:rPr>
                        <a:t>ImageNet-21k</a:t>
                      </a:r>
                      <a:endParaRPr sz="14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125" dirty="0">
                          <a:latin typeface="Noto Sans CJK JP Black"/>
                          <a:cs typeface="Noto Sans CJK JP Black"/>
                        </a:rPr>
                        <a:t>21k</a:t>
                      </a:r>
                      <a:endParaRPr sz="14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45" dirty="0">
                          <a:latin typeface="Noto Sans CJK JP Black"/>
                          <a:cs typeface="Noto Sans CJK JP Black"/>
                        </a:rPr>
                        <a:t>14M</a:t>
                      </a:r>
                      <a:endParaRPr sz="14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204" dirty="0">
                          <a:latin typeface="Noto Sans CJK JP Black"/>
                          <a:cs typeface="Noto Sans CJK JP Black"/>
                        </a:rPr>
                        <a:t>JFT</a:t>
                      </a:r>
                      <a:endParaRPr sz="14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125" dirty="0">
                          <a:latin typeface="Noto Sans CJK JP Black"/>
                          <a:cs typeface="Noto Sans CJK JP Black"/>
                        </a:rPr>
                        <a:t>18k</a:t>
                      </a:r>
                      <a:endParaRPr sz="140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55" dirty="0">
                          <a:latin typeface="Noto Sans CJK JP Black"/>
                          <a:cs typeface="Noto Sans CJK JP Black"/>
                        </a:rPr>
                        <a:t>303M</a:t>
                      </a:r>
                      <a:endParaRPr sz="1400" dirty="0">
                        <a:latin typeface="Noto Sans CJK JP Black"/>
                        <a:cs typeface="Noto Sans CJK JP Black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9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Test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1532831" y="2264223"/>
            <a:ext cx="8712968" cy="355174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5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Keras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의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ImageDataGenerator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사용하여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, Dataset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구성과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Scaling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진행</a:t>
            </a:r>
          </a:p>
          <a:p>
            <a:pPr marL="299085" indent="-287020">
              <a:lnSpc>
                <a:spcPct val="15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altLang="ko-KR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Imagenet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에서 제공하는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data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사용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  <a:p>
            <a:pPr marL="299085" indent="-287020">
              <a:lnSpc>
                <a:spcPct val="15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altLang="ko-KR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Tensorflow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및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sklearn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사용 </a:t>
            </a:r>
          </a:p>
          <a:p>
            <a:pPr marL="299085" indent="-287020">
              <a:lnSpc>
                <a:spcPct val="15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GPU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3090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환경</a:t>
            </a:r>
          </a:p>
          <a:p>
            <a:pPr marL="299085" indent="-287020">
              <a:lnSpc>
                <a:spcPct val="15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PyTorch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Transferlearning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(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ResNet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)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과 정확도 비교</a:t>
            </a:r>
          </a:p>
          <a:p>
            <a:pPr marL="299085" indent="-287020">
              <a:lnSpc>
                <a:spcPct val="15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Epochs = 100</a:t>
            </a:r>
          </a:p>
        </p:txBody>
      </p:sp>
    </p:spTree>
    <p:extLst>
      <p:ext uri="{BB962C8B-B14F-4D97-AF65-F5344CB8AC3E}">
        <p14:creationId xmlns:p14="http://schemas.microsoft.com/office/powerpoint/2010/main" val="73613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Test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3F3067-3D24-B056-6452-090BFE990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991" y="1960141"/>
            <a:ext cx="6648450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315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CNN (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69" y="2979719"/>
            <a:ext cx="12001512" cy="27548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16807" y="1455307"/>
            <a:ext cx="1130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직접 학습하고 패턴을 사용하고 이미지를 분류한다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5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Test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EFF2FB-5E48-668F-9190-F95209037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959" y="2032149"/>
            <a:ext cx="7696200" cy="46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7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Test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17" y="3256285"/>
            <a:ext cx="2855807" cy="11521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51377" r="5848" b="3116"/>
          <a:stretch/>
        </p:blipFill>
        <p:spPr>
          <a:xfrm>
            <a:off x="9597727" y="2968253"/>
            <a:ext cx="2304256" cy="22322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779" r="8617" b="53715"/>
          <a:stretch/>
        </p:blipFill>
        <p:spPr>
          <a:xfrm>
            <a:off x="4701183" y="2968253"/>
            <a:ext cx="2232249" cy="223224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7653511" y="3256285"/>
            <a:ext cx="1365409" cy="165618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Test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EE2C12-2A1C-8B38-6FE8-B83F67BCA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846" y="4048373"/>
            <a:ext cx="7858125" cy="2849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941429-7204-2C9A-ABE0-37A1E5165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09" y="2492881"/>
            <a:ext cx="6115050" cy="14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Test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B931B6-BC4E-8C21-2585-5B3383A72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807" y="1960141"/>
            <a:ext cx="4919663" cy="45595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B6ED7-94DB-4C98-12DE-F33D6CE5D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444" y="2569062"/>
            <a:ext cx="23145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Vision transformer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Transformer(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Test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0D6887-3255-8374-77D4-A0EBB0254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318" y="3628416"/>
            <a:ext cx="7162800" cy="933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630D2B-09CA-4E9F-97E9-93F9A1B78175}"/>
              </a:ext>
            </a:extLst>
          </p:cNvPr>
          <p:cNvSpPr txBox="1"/>
          <p:nvPr/>
        </p:nvSpPr>
        <p:spPr>
          <a:xfrm>
            <a:off x="752030" y="2648130"/>
            <a:ext cx="248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CNN(ResNet50)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C99D7-AD58-4D06-9EB5-BA154FFA025B}"/>
              </a:ext>
            </a:extLst>
          </p:cNvPr>
          <p:cNvSpPr txBox="1"/>
          <p:nvPr/>
        </p:nvSpPr>
        <p:spPr>
          <a:xfrm>
            <a:off x="8301583" y="2629764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VIT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4C99BB-F521-C07E-95AF-81374A0883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088"/>
          <a:stretch/>
        </p:blipFill>
        <p:spPr>
          <a:xfrm>
            <a:off x="804419" y="3256285"/>
            <a:ext cx="3645912" cy="18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0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-421541" y="1968360"/>
            <a:ext cx="13701831" cy="14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800" b="1" cap="all" dirty="0" smtClean="0">
                <a:latin typeface="맑은 고딕 (제목)"/>
                <a:cs typeface="Arial" panose="020B0604020202020204" pitchFamily="34" charset="0"/>
              </a:rPr>
              <a:t>yolo</a:t>
            </a:r>
          </a:p>
          <a:p>
            <a:pPr algn="ctr">
              <a:buNone/>
            </a:pPr>
            <a:r>
              <a:rPr lang="en-US" altLang="zh-CN" sz="3600" cap="all" dirty="0" smtClean="0">
                <a:latin typeface="맑은 고딕 (제목)"/>
                <a:cs typeface="Arial" panose="020B0604020202020204" pitchFamily="34" charset="0"/>
              </a:rPr>
              <a:t>( you only look once )</a:t>
            </a:r>
            <a:endParaRPr lang="zh-CN" altLang="en-US" sz="3600" cap="all" dirty="0">
              <a:latin typeface="맑은 고딕 (제목)"/>
              <a:cs typeface="Arial" panose="020B0604020202020204" pitchFamily="34" charset="0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54" y="5397910"/>
            <a:ext cx="12858044" cy="1834739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354" y="5128493"/>
            <a:ext cx="12858044" cy="593017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22BB3-DF81-430C-9094-7A9128CD1735}"/>
              </a:ext>
            </a:extLst>
          </p:cNvPr>
          <p:cNvSpPr txBox="1"/>
          <p:nvPr/>
        </p:nvSpPr>
        <p:spPr>
          <a:xfrm>
            <a:off x="10821863" y="426483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Object Detection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83" y="2392189"/>
            <a:ext cx="6696744" cy="4464496"/>
          </a:xfrm>
          <a:prstGeom prst="rect">
            <a:avLst/>
          </a:prstGeom>
        </p:spPr>
      </p:pic>
      <p:sp>
        <p:nvSpPr>
          <p:cNvPr id="13" name="object 5"/>
          <p:cNvSpPr txBox="1"/>
          <p:nvPr/>
        </p:nvSpPr>
        <p:spPr>
          <a:xfrm>
            <a:off x="1532831" y="1734318"/>
            <a:ext cx="8712968" cy="38215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Classification + Localization</a:t>
            </a:r>
            <a:endParaRPr sz="16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</p:txBody>
      </p:sp>
    </p:spTree>
    <p:extLst>
      <p:ext uri="{BB962C8B-B14F-4D97-AF65-F5344CB8AC3E}">
        <p14:creationId xmlns:p14="http://schemas.microsoft.com/office/powerpoint/2010/main" val="259598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Object Detection - RCNN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54" y="2104157"/>
            <a:ext cx="8955326" cy="23602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09095" y="5200501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속도가 느리고 최적화가 어렵다</a:t>
            </a:r>
            <a:r>
              <a:rPr lang="en-US" altLang="ko-KR" sz="3200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2155440" y="4664796"/>
            <a:ext cx="1365409" cy="165618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1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Object Detection - Yolo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54" y="2291479"/>
            <a:ext cx="8955326" cy="1985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09095" y="5200501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한번에 판단이 가능하다</a:t>
            </a:r>
            <a:r>
              <a:rPr lang="en-US" altLang="ko-KR" sz="3200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2155440" y="4664796"/>
            <a:ext cx="1365409" cy="165618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32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Yolo System Model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18"/>
          <a:stretch/>
        </p:blipFill>
        <p:spPr>
          <a:xfrm>
            <a:off x="1460823" y="1816125"/>
            <a:ext cx="9806306" cy="21796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5476" r="6040" b="19231"/>
          <a:stretch/>
        </p:blipFill>
        <p:spPr>
          <a:xfrm>
            <a:off x="1015616" y="1915861"/>
            <a:ext cx="3600400" cy="198022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20842" y="2409045"/>
            <a:ext cx="795174" cy="4969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5476" r="6040" b="19231"/>
          <a:stretch/>
        </p:blipFill>
        <p:spPr>
          <a:xfrm>
            <a:off x="8124666" y="1915861"/>
            <a:ext cx="3600400" cy="198022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8754443" y="2268985"/>
            <a:ext cx="1902592" cy="122413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16200000">
            <a:off x="10154005" y="2447322"/>
            <a:ext cx="1731106" cy="1044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9"/>
          <a:stretch/>
        </p:blipFill>
        <p:spPr>
          <a:xfrm>
            <a:off x="634321" y="4624437"/>
            <a:ext cx="6789415" cy="1688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05539" y="5086649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신경망을 단 한번만 통과시킨다</a:t>
            </a:r>
            <a:r>
              <a:rPr lang="en-US" altLang="ko-KR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77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315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CNN (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3" y="2316600"/>
            <a:ext cx="4681595" cy="1701360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26C77219-CB49-4564-9AB7-79356453214F}"/>
              </a:ext>
            </a:extLst>
          </p:cNvPr>
          <p:cNvSpPr/>
          <p:nvPr/>
        </p:nvSpPr>
        <p:spPr>
          <a:xfrm>
            <a:off x="6340985" y="1955418"/>
            <a:ext cx="0" cy="2703538"/>
          </a:xfrm>
          <a:custGeom>
            <a:avLst/>
            <a:gdLst/>
            <a:ahLst/>
            <a:cxnLst/>
            <a:rect l="l" t="t" r="r" b="b"/>
            <a:pathLst>
              <a:path h="2563495">
                <a:moveTo>
                  <a:pt x="0" y="0"/>
                </a:moveTo>
                <a:lnTo>
                  <a:pt x="1" y="256297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14" y="2308361"/>
            <a:ext cx="4906006" cy="1806846"/>
          </a:xfrm>
          <a:prstGeom prst="rect">
            <a:avLst/>
          </a:prstGeom>
        </p:spPr>
      </p:pic>
      <p:sp>
        <p:nvSpPr>
          <p:cNvPr id="15" name="object 48">
            <a:extLst>
              <a:ext uri="{FF2B5EF4-FFF2-40B4-BE49-F238E27FC236}">
                <a16:creationId xmlns:a16="http://schemas.microsoft.com/office/drawing/2014/main" id="{D119DDEB-08EE-444D-8A7F-A7A6AE91798C}"/>
              </a:ext>
            </a:extLst>
          </p:cNvPr>
          <p:cNvSpPr/>
          <p:nvPr/>
        </p:nvSpPr>
        <p:spPr>
          <a:xfrm rot="5400000">
            <a:off x="6030248" y="3726005"/>
            <a:ext cx="621472" cy="2859252"/>
          </a:xfrm>
          <a:custGeom>
            <a:avLst/>
            <a:gdLst/>
            <a:ahLst/>
            <a:cxnLst/>
            <a:rect l="l" t="t" r="r" b="b"/>
            <a:pathLst>
              <a:path w="589279" h="2443479">
                <a:moveTo>
                  <a:pt x="0" y="0"/>
                </a:moveTo>
                <a:lnTo>
                  <a:pt x="0" y="2442939"/>
                </a:lnTo>
                <a:lnTo>
                  <a:pt x="588846" y="1221469"/>
                </a:lnTo>
                <a:lnTo>
                  <a:pt x="0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034" y="5668660"/>
            <a:ext cx="1775901" cy="13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4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Yolo System Model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1" y="2392189"/>
            <a:ext cx="6696744" cy="3819444"/>
          </a:xfrm>
          <a:prstGeom prst="rect">
            <a:avLst/>
          </a:prstGeom>
        </p:spPr>
      </p:pic>
      <p:sp>
        <p:nvSpPr>
          <p:cNvPr id="13" name="object 5"/>
          <p:cNvSpPr txBox="1"/>
          <p:nvPr/>
        </p:nvSpPr>
        <p:spPr>
          <a:xfrm>
            <a:off x="1532831" y="1734318"/>
            <a:ext cx="8712968" cy="4129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Pr(Class_i </a:t>
            </a:r>
            <a:r>
              <a:rPr lang="pt-B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|Object) * Pr(Object) * IOU = Pr(Class_i) * </a:t>
            </a:r>
            <a:r>
              <a:rPr lang="pt-BR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IOU</a:t>
            </a:r>
            <a:endParaRPr lang="pt-B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87" y="2264223"/>
            <a:ext cx="5146466" cy="43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 Design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07" y="2032149"/>
            <a:ext cx="10058400" cy="4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5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 Design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05" b="16526"/>
          <a:stretch/>
        </p:blipFill>
        <p:spPr>
          <a:xfrm>
            <a:off x="1316807" y="2032149"/>
            <a:ext cx="6768752" cy="36724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05639" y="2176165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Pretrained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Fine-Tuning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네트워크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Conv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Layer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17207" y="4192389"/>
            <a:ext cx="3240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Reduction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GoogleNet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기법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76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 Design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0" t="29461" r="8575" b="38766"/>
          <a:stretch/>
        </p:blipFill>
        <p:spPr>
          <a:xfrm>
            <a:off x="1460823" y="2392189"/>
            <a:ext cx="4248472" cy="23762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6086" y="2608213"/>
            <a:ext cx="561662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raining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내용을 학습하고 예측하는 네트워크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예측 모델은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ko-KR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ko-KR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ko-KR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ko-KR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ko-KR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ko-KR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 5 + C)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결과로 출력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결과값은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1470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05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61"/>
          <p:cNvSpPr txBox="1"/>
          <p:nvPr/>
        </p:nvSpPr>
        <p:spPr>
          <a:xfrm>
            <a:off x="1460823" y="1816125"/>
            <a:ext cx="11161240" cy="12843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이미지를 분류하는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classifier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문제를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바운딩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박스를 만드는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regression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문제로 생각한다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.</a:t>
            </a:r>
          </a:p>
          <a:p>
            <a:pPr marL="299085" indent="-287020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바운딩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박스 평가인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Localization Error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와 박스 안의 물체 평가인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Classification Error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를 다르게 생각한다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.</a:t>
            </a:r>
          </a:p>
          <a:p>
            <a:pPr marL="299085" indent="-287020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많은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바운딩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박스 중에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IOU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수치가 가장 높게 생성된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바운딩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 박스만 학습에 참여한다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47" y="3203658"/>
            <a:ext cx="6161320" cy="38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31" y="1888133"/>
            <a:ext cx="10058400" cy="493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07" y="1701726"/>
            <a:ext cx="5469584" cy="534451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102339" y="3328293"/>
            <a:ext cx="1365409" cy="165618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18907" y="3328293"/>
            <a:ext cx="38751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장의 이미지 처리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Fast 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정확도는 낮지만 초당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155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55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Yolo version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2791" y="1816125"/>
            <a:ext cx="1168595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YOLO V2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CVPR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컨퍼런스에서 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YOLO9000: Better, Faster, Stronger”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이름으로 논문이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9000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이미지를 탐지하면서 분류할 수 있는 모델을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Batch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Normalization, Direct Location Prediction, Multi-Scale Training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기법을 도입해서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FPS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높였다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YOLO V3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백본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아키텍쳐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53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기반으로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ResNet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Residual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Block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적용함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신경망 층을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V4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다양한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(WRC, CSP ...)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등을 사용해 성능을 향상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AP, FPS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각각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10%, 12%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CSPNet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backbone(CSPDarkNet53)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설계하여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95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Yolo test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19" y="1096045"/>
            <a:ext cx="4364217" cy="5818956"/>
          </a:xfrm>
          <a:prstGeom prst="rect">
            <a:avLst/>
          </a:prstGeom>
        </p:spPr>
      </p:pic>
      <p:sp>
        <p:nvSpPr>
          <p:cNvPr id="10" name="object 61"/>
          <p:cNvSpPr txBox="1"/>
          <p:nvPr/>
        </p:nvSpPr>
        <p:spPr>
          <a:xfrm>
            <a:off x="1460823" y="1816125"/>
            <a:ext cx="5760640" cy="3741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Yolo V4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모델을 사용하여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Test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진행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86" y="2371234"/>
            <a:ext cx="3936603" cy="4611747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997845" y="3544317"/>
            <a:ext cx="1365409" cy="1656184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Yolo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Yolo test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61"/>
          <p:cNvSpPr txBox="1"/>
          <p:nvPr/>
        </p:nvSpPr>
        <p:spPr>
          <a:xfrm>
            <a:off x="1460823" y="1816125"/>
            <a:ext cx="5760640" cy="3741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Yolo V4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모델을 사용하여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Test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CJK JP Black"/>
              </a:rPr>
              <a:t>진행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Noto Sans CJK JP Black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87" y="1240061"/>
            <a:ext cx="6788050" cy="55735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57367" y="3810814"/>
            <a:ext cx="2592288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69335" y="5992588"/>
            <a:ext cx="2304256" cy="143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4485159" y="3710934"/>
            <a:ext cx="1872208" cy="199760"/>
          </a:xfrm>
          <a:prstGeom prst="straightConnector1">
            <a:avLst/>
          </a:prstGeom>
          <a:ln w="38100">
            <a:solidFill>
              <a:srgbClr val="EF4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338592" y="5870067"/>
            <a:ext cx="1730743" cy="184666"/>
          </a:xfrm>
          <a:prstGeom prst="straightConnector1">
            <a:avLst/>
          </a:prstGeom>
          <a:ln w="38100">
            <a:solidFill>
              <a:srgbClr val="EF4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7218" y="3511174"/>
            <a:ext cx="426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훈련된 모델을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load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실행시킨다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218" y="5648825"/>
            <a:ext cx="426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지정된 위치에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bbox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0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-421541" y="1968360"/>
            <a:ext cx="13701831" cy="14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800" b="1" cap="all" dirty="0" err="1" smtClean="0">
                <a:latin typeface="맑은 고딕 (제목)"/>
                <a:cs typeface="Arial" panose="020B0604020202020204" pitchFamily="34" charset="0"/>
              </a:rPr>
              <a:t>ReSNET</a:t>
            </a:r>
            <a:endParaRPr lang="en-US" altLang="zh-CN" sz="4800" b="1" cap="all" dirty="0" smtClean="0">
              <a:latin typeface="맑은 고딕 (제목)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3600" cap="all" dirty="0" smtClean="0">
                <a:latin typeface="맑은 고딕 (제목)"/>
                <a:cs typeface="Arial" panose="020B0604020202020204" pitchFamily="34" charset="0"/>
              </a:rPr>
              <a:t>( DEEP RESIDUAL LEARINGNG FOR IMAGE RECOGNITION )</a:t>
            </a:r>
            <a:endParaRPr lang="zh-CN" altLang="en-US" sz="3600" cap="all" dirty="0">
              <a:latin typeface="맑은 고딕 (제목)"/>
              <a:cs typeface="Arial" panose="020B0604020202020204" pitchFamily="34" charset="0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54" y="5397910"/>
            <a:ext cx="12858044" cy="1834739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354" y="5128493"/>
            <a:ext cx="12858044" cy="593017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22BB3-DF81-430C-9094-7A9128CD1735}"/>
              </a:ext>
            </a:extLst>
          </p:cNvPr>
          <p:cNvSpPr txBox="1"/>
          <p:nvPr/>
        </p:nvSpPr>
        <p:spPr>
          <a:xfrm>
            <a:off x="10821863" y="426483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11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>
            <a:off x="354" y="5397910"/>
            <a:ext cx="12858044" cy="1834739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354" y="5128493"/>
            <a:ext cx="12858044" cy="593017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36888" y="2104157"/>
            <a:ext cx="87849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err="1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endParaRPr lang="en-US" altLang="ko-KR" sz="7200" b="1" dirty="0" smtClean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600" b="1" dirty="0" smtClean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 for listening to the presentation.</a:t>
            </a:r>
            <a:endParaRPr lang="zh-CN" altLang="en-US" sz="3200" b="1" cap="all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057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19622" y="5904541"/>
            <a:ext cx="83529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신경망을 깊게 한다고 무조건 적으로 성능이 올라가지 않는다</a:t>
            </a:r>
            <a:r>
              <a:rPr lang="en-US" altLang="ko-KR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1" y="1972843"/>
            <a:ext cx="6202529" cy="36345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83" y="3328293"/>
            <a:ext cx="5897852" cy="20162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ResNet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등장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71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12"/>
          <p:cNvSpPr/>
          <p:nvPr/>
        </p:nvSpPr>
        <p:spPr>
          <a:xfrm>
            <a:off x="804419" y="1240061"/>
            <a:ext cx="211197" cy="446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20B25-6ECB-4596-B391-74D74808DBAB}"/>
              </a:ext>
            </a:extLst>
          </p:cNvPr>
          <p:cNvSpPr txBox="1"/>
          <p:nvPr/>
        </p:nvSpPr>
        <p:spPr>
          <a:xfrm>
            <a:off x="1316807" y="1240061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ResNet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등장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6807" y="1455307"/>
            <a:ext cx="1130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모델들은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층 이상부터 성능이 낮아지는 현상 발생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11" y="2264223"/>
            <a:ext cx="7337076" cy="443595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ResNet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26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自定义设计方案">
  <a:themeElements>
    <a:clrScheme name="自定义 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366"/>
      </a:accent1>
      <a:accent2>
        <a:srgbClr val="003366"/>
      </a:accent2>
      <a:accent3>
        <a:srgbClr val="003366"/>
      </a:accent3>
      <a:accent4>
        <a:srgbClr val="003366"/>
      </a:accent4>
      <a:accent5>
        <a:srgbClr val="003366"/>
      </a:accent5>
      <a:accent6>
        <a:srgbClr val="003366"/>
      </a:accent6>
      <a:hlink>
        <a:srgbClr val="003366"/>
      </a:hlink>
      <a:folHlink>
        <a:srgbClr val="003366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1906</Words>
  <Application>Microsoft Office PowerPoint</Application>
  <PresentationFormat>사용자 지정</PresentationFormat>
  <Paragraphs>662</Paragraphs>
  <Slides>70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5" baseType="lpstr">
      <vt:lpstr>Arial MT</vt:lpstr>
      <vt:lpstr>Carlito</vt:lpstr>
      <vt:lpstr>DejaVu Sans Condensed</vt:lpstr>
      <vt:lpstr>微软雅黑</vt:lpstr>
      <vt:lpstr>Noto Sans CJK JP Black</vt:lpstr>
      <vt:lpstr>宋体</vt:lpstr>
      <vt:lpstr>Malgun Gothic</vt:lpstr>
      <vt:lpstr>Malgun Gothic</vt:lpstr>
      <vt:lpstr>맑은 고딕 (제목)</vt:lpstr>
      <vt:lpstr>Arial</vt:lpstr>
      <vt:lpstr>Calibri</vt:lpstr>
      <vt:lpstr>Cambria Math</vt:lpstr>
      <vt:lpstr>Times New Roman</vt:lpstr>
      <vt:lpstr>Trebuchet MS</vt:lpstr>
      <vt:lpstr>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教育培訓</dc:title>
  <dc:creator/>
  <cp:keywords>第一PPT模板网：www.1ppt.com</cp:keywords>
  <cp:lastModifiedBy/>
  <cp:revision>1</cp:revision>
  <dcterms:created xsi:type="dcterms:W3CDTF">2016-09-20T02:06:25Z</dcterms:created>
  <dcterms:modified xsi:type="dcterms:W3CDTF">2022-08-04T01:40:48Z</dcterms:modified>
</cp:coreProperties>
</file>